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 id="2147483769" r:id="rId2"/>
    <p:sldMasterId id="2147483709" r:id="rId3"/>
  </p:sldMasterIdLst>
  <p:notesMasterIdLst>
    <p:notesMasterId r:id="rId47"/>
  </p:notesMasterIdLst>
  <p:sldIdLst>
    <p:sldId id="421" r:id="rId4"/>
    <p:sldId id="464" r:id="rId5"/>
    <p:sldId id="424" r:id="rId6"/>
    <p:sldId id="425" r:id="rId7"/>
    <p:sldId id="466" r:id="rId8"/>
    <p:sldId id="428" r:id="rId9"/>
    <p:sldId id="470" r:id="rId10"/>
    <p:sldId id="467" r:id="rId11"/>
    <p:sldId id="431" r:id="rId12"/>
    <p:sldId id="471" r:id="rId13"/>
    <p:sldId id="473" r:id="rId14"/>
    <p:sldId id="478" r:id="rId15"/>
    <p:sldId id="474" r:id="rId16"/>
    <p:sldId id="479" r:id="rId17"/>
    <p:sldId id="480" r:id="rId18"/>
    <p:sldId id="482" r:id="rId19"/>
    <p:sldId id="483" r:id="rId20"/>
    <p:sldId id="451" r:id="rId21"/>
    <p:sldId id="465" r:id="rId22"/>
    <p:sldId id="438" r:id="rId23"/>
    <p:sldId id="450" r:id="rId24"/>
    <p:sldId id="439" r:id="rId25"/>
    <p:sldId id="440" r:id="rId26"/>
    <p:sldId id="446" r:id="rId27"/>
    <p:sldId id="441" r:id="rId28"/>
    <p:sldId id="442" r:id="rId29"/>
    <p:sldId id="447" r:id="rId30"/>
    <p:sldId id="444" r:id="rId31"/>
    <p:sldId id="445" r:id="rId32"/>
    <p:sldId id="448" r:id="rId33"/>
    <p:sldId id="449" r:id="rId34"/>
    <p:sldId id="452" r:id="rId35"/>
    <p:sldId id="453" r:id="rId36"/>
    <p:sldId id="454" r:id="rId37"/>
    <p:sldId id="455" r:id="rId38"/>
    <p:sldId id="456" r:id="rId39"/>
    <p:sldId id="457" r:id="rId40"/>
    <p:sldId id="458" r:id="rId41"/>
    <p:sldId id="459" r:id="rId42"/>
    <p:sldId id="462" r:id="rId43"/>
    <p:sldId id="460" r:id="rId44"/>
    <p:sldId id="461" r:id="rId45"/>
    <p:sldId id="46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93D57"/>
    <a:srgbClr val="00FF00"/>
    <a:srgbClr val="00CC00"/>
    <a:srgbClr val="5D6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E56710-AA25-4EC9-AE13-D0636D10CF89}" v="38" dt="2024-11-06T21:51:16.538"/>
  </p1510:revLst>
</p1510:revInfo>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8" autoAdjust="0"/>
    <p:restoredTop sz="86385" autoAdjust="0"/>
  </p:normalViewPr>
  <p:slideViewPr>
    <p:cSldViewPr snapToGrid="0">
      <p:cViewPr varScale="1">
        <p:scale>
          <a:sx n="54" d="100"/>
          <a:sy n="54" d="100"/>
        </p:scale>
        <p:origin x="1156" y="212"/>
      </p:cViewPr>
      <p:guideLst/>
    </p:cSldViewPr>
  </p:slideViewPr>
  <p:outlineViewPr>
    <p:cViewPr>
      <p:scale>
        <a:sx n="33" d="100"/>
        <a:sy n="33" d="100"/>
      </p:scale>
      <p:origin x="0" y="-6848"/>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7T15:06:03.202"/>
    </inkml:context>
    <inkml:brush xml:id="br0">
      <inkml:brushProperty name="width" value="0.05" units="cm"/>
      <inkml:brushProperty name="height" value="0.05" units="cm"/>
      <inkml:brushProperty name="color" value="#33CCFF"/>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7T15:06:09.830"/>
    </inkml:context>
    <inkml:brush xml:id="br0">
      <inkml:brushProperty name="width" value="0.05" units="cm"/>
      <inkml:brushProperty name="height" value="0.05" units="cm"/>
      <inkml:brushProperty name="color" value="#33CCFF"/>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21:00:13.21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0 186,'766'0,"-742"-2,-1 0,1-2,-1-1,31-10,33-7,-72 19,254-55,-108 24,-28 8,-97 20,-1 1,1 3,1 0,43 5,-1 0,-36-1,53 9,-53-4,51 0,-62-5,50 9,-50-6,52 3,55-10,97 4,-98 19,-115-19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21:01:52.24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1137 5,'-6'-1,"1"0,-1 0,0 0,0 1,0 0,0 0,1 0,-11 2,4-1,-190-1,-59 2,177 10,-16 1,-10 0,77-8,-54 3,55-7,14 0,1-1,-1 0,0-1,0-1,-30-8,31 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21:17:55.33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3082 28,'0'1,"-1"0,1 0,-1 0,1 0,-1 1,1-1,-1 0,0 0,1-1,-1 1,0 0,0 0,0 0,0 0,0-1,0 1,0 0,0-1,0 1,0-1,0 1,0-1,-1 0,1 1,0-1,0 0,-3 0,-37 5,36-5,-430 4,223-7,-865 3,1057-1,0-2,0 0,1-1,-33-11,30 8,0 1,0 1,-32-2,-357 4,201 6,-202-3,428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37</a:t>
            </a:fld>
            <a:endParaRPr lang="en-US" dirty="0"/>
          </a:p>
        </p:txBody>
      </p:sp>
    </p:spTree>
    <p:extLst>
      <p:ext uri="{BB962C8B-B14F-4D97-AF65-F5344CB8AC3E}">
        <p14:creationId xmlns:p14="http://schemas.microsoft.com/office/powerpoint/2010/main" val="709473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61316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11/12/2024</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4539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Tree>
    <p:extLst>
      <p:ext uri="{BB962C8B-B14F-4D97-AF65-F5344CB8AC3E}">
        <p14:creationId xmlns:p14="http://schemas.microsoft.com/office/powerpoint/2010/main" val="844558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BEBA8EAE-BF5A-486C-A8C5-ECC9F3942E4B}">
                <a14:imgProps xmlns:a14="http://schemas.microsoft.com/office/drawing/2010/main">
                  <a14:imgLayer r:embed="rId4">
                    <a14:imgEffect>
                      <a14:saturation sat="10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11/12/2024</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BEBA8EAE-BF5A-486C-A8C5-ECC9F3942E4B}">
                <a14:imgProps xmlns:a14="http://schemas.microsoft.com/office/drawing/2010/main">
                  <a14:imgLayer r:embed="rId4">
                    <a14:imgEffect>
                      <a14:saturation sat="10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14CC0033-DBFB-4C47-852D-4C2D831F6761}" type="datetime1">
              <a:rPr lang="en-US" smtClean="0"/>
              <a:t>11/12/2024</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98" r:id="rId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BEBA8EAE-BF5A-486C-A8C5-ECC9F3942E4B}">
                <a14:imgProps xmlns:a14="http://schemas.microsoft.com/office/drawing/2010/main">
                  <a14:imgLayer r:embed="rId4">
                    <a14:imgEffect>
                      <a14:saturation sat="10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11/12/2024</a:t>
            </a:fld>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39" r:id="rId1"/>
  </p:sldLayoutIdLst>
  <p:hf hdr="0" ft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tea.texas.gov/academics/college-career-and-military-prep/career-and-technical-education/cte-programs-of-study"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statutes.capitol.texas.gov/Docs/ED/htm/ED.48.htm#48.151"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statutes.capitol.texas.gov/Docs/ED/htm/ED.11.htm#11.158"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statutes.legis.state.tx.us/Docs/ED/htm/ED.34.htm#34.008" TargetMode="External"/><Relationship Id="rId2" Type="http://schemas.openxmlformats.org/officeDocument/2006/relationships/hyperlink" Target="https://statutes.capitol.texas.gov/Docs/ED/htm/ED.34.htm#34.007"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tea.texas.gov/finance-and-grants/state-funding/state-funding-reports-and-data/school-transportation-funding" TargetMode="External"/><Relationship Id="rId7" Type="http://schemas.openxmlformats.org/officeDocument/2006/relationships/customXml" Target="../ink/ink2.xml"/><Relationship Id="rId2" Type="http://schemas.openxmlformats.org/officeDocument/2006/relationships/hyperlink" Target="https://tealprod.tea.state.tx.us/TSP/TEASecurePortal/Access/LogonServlet" TargetMode="Externa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customXml" Target="../ink/ink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tea.texas.gov/finance-and-grants/state-funding/state-funding-reports-and-data/school-transportation-funding" TargetMode="External"/><Relationship Id="rId2" Type="http://schemas.openxmlformats.org/officeDocument/2006/relationships/hyperlink" Target="https://tea.texas.gov/WorkArea/linkit.aspx?LinkIdentifier=id&amp;ItemID=2147484974"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customXml" Target="../ink/ink4.xml"/><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customXml" Target="../ink/ink3.xml"/><Relationship Id="rId10" Type="http://schemas.openxmlformats.org/officeDocument/2006/relationships/customXml" Target="../ink/ink5.xml"/><Relationship Id="rId4" Type="http://schemas.openxmlformats.org/officeDocument/2006/relationships/image" Target="../media/image14.pn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ea.texas.gov/finance-and-grants/state-funding/2023-2024-school-transportation-allotment-handbook1.pdf#page=27"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hyperlink" Target="https://tea.texas.gov/finance-and-grants/state-funding/2023-2024-school-transportation-allotment-handbook.-v1pdf#page=37"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tea.texas.gov/WorkArea/linkit.aspx?LinkIdentifier=id&amp;ItemID=25769811361" TargetMode="External"/><Relationship Id="rId7" Type="http://schemas.openxmlformats.org/officeDocument/2006/relationships/hyperlink" Target="https://tea.texas.gov/WorkArea/linkit.aspx?LinkIdentifier=id&amp;ItemID=25769811366" TargetMode="External"/><Relationship Id="rId2" Type="http://schemas.openxmlformats.org/officeDocument/2006/relationships/hyperlink" Target="https://tea.texas.gov/finance-and-grants/state-funding/state-funding-reports-and-data/school-transportation-funding" TargetMode="External"/><Relationship Id="rId1" Type="http://schemas.openxmlformats.org/officeDocument/2006/relationships/slideLayout" Target="../slideLayouts/slideLayout3.xml"/><Relationship Id="rId6" Type="http://schemas.openxmlformats.org/officeDocument/2006/relationships/hyperlink" Target="https://tea.texas.gov/WorkArea/linkit.aspx?LinkIdentifier=id&amp;ItemID=25769811365" TargetMode="External"/><Relationship Id="rId5" Type="http://schemas.openxmlformats.org/officeDocument/2006/relationships/hyperlink" Target="https://tea.texas.gov/WorkArea/linkit.aspx?LinkIdentifier=id&amp;ItemID=25769811363" TargetMode="External"/><Relationship Id="rId4" Type="http://schemas.openxmlformats.org/officeDocument/2006/relationships/hyperlink" Target="https://tea.texas.gov/WorkArea/linkit.aspx?LinkIdentifier=id&amp;ItemID=2576981136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tatutes.capitol.texas.gov/Docs/ED/htm/ED.12.htm#12.109" TargetMode="External"/><Relationship Id="rId2" Type="http://schemas.openxmlformats.org/officeDocument/2006/relationships/hyperlink" Target="https://statutes.capitol.texas.gov/Docs/ED/htm/ED.34.htm"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hyperlink" Target="https://tea.texas.gov/finance-and-grants/financial-compliance/financial-accountability-system-resource-guide"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tea.texas.gov/finance-and-grants/financial-accountability/fasrg/fasrg19-module1-far-appendices.pdf"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tea.texas.gov/finance-and-grants/state-funding/2023-2024-school-transportation-allotment-handbook.-v1pdf#page=30"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texreg.sos.state.tx.us/public/readtac$ext.TacPage?sl=R&amp;app=2&amp;p_dir=&amp;p_rloc=191597&amp;p_tloc=&amp;p_ploc=&amp;pg=1&amp;p_tac=191597&amp;ti=37&amp;pt=1&amp;ch=14&amp;rl=52&amp;dt=&amp;z_chk=&amp;z_contains=" TargetMode="External"/><Relationship Id="rId2" Type="http://schemas.openxmlformats.org/officeDocument/2006/relationships/hyperlink" Target="https://www.dps.texas.gov/section/highway-patrol/texas-specifications-school-buses" TargetMode="Externa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hyperlink" Target="https://statutes.capitol.texas.gov/Docs/TN/htm/TN.541.htm#541.201" TargetMode="External"/><Relationship Id="rId3" Type="http://schemas.openxmlformats.org/officeDocument/2006/relationships/hyperlink" Target="https://texreg.sos.state.tx.us/public/readtac$ext.ViewTAC?tac_view=5&amp;ti=37&amp;pt=1&amp;ch=14&amp;sch=D&amp;rl=Y" TargetMode="External"/><Relationship Id="rId7" Type="http://schemas.openxmlformats.org/officeDocument/2006/relationships/hyperlink" Target="https://statutes.capitol.texas.gov/Docs/TN/htm/TN.545.htm#545.413" TargetMode="External"/><Relationship Id="rId2" Type="http://schemas.openxmlformats.org/officeDocument/2006/relationships/hyperlink" Target="http://www.statutes.legis.state.tx.us/Docs/TN/htm/TN.547.htm" TargetMode="External"/><Relationship Id="rId1" Type="http://schemas.openxmlformats.org/officeDocument/2006/relationships/slideLayout" Target="../slideLayouts/slideLayout3.xml"/><Relationship Id="rId6" Type="http://schemas.openxmlformats.org/officeDocument/2006/relationships/hyperlink" Target="https://statutes.capitol.texas.gov/Docs/TN/htm/TN.545.htm#545.412" TargetMode="External"/><Relationship Id="rId5" Type="http://schemas.openxmlformats.org/officeDocument/2006/relationships/hyperlink" Target="https://statutes.capitol.texas.gov/Docs/ED/htm/ED.34.htm#34.004" TargetMode="External"/><Relationship Id="rId4" Type="http://schemas.openxmlformats.org/officeDocument/2006/relationships/hyperlink" Target="https://statutes.capitol.texas.gov/Docs/ED/htm/ED.34.htm#34.002"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tatutes.capitol.texas.gov/Docs/TN/htm/TN.545.htm#545.412" TargetMode="External"/><Relationship Id="rId7" Type="http://schemas.openxmlformats.org/officeDocument/2006/relationships/hyperlink" Target="https://texreg.sos.state.tx.us/public/readtac$ext.ViewTAC?tac_view=5&amp;ti=37&amp;pt=1&amp;ch=14&amp;sch=C&amp;rl=Y" TargetMode="External"/><Relationship Id="rId2" Type="http://schemas.openxmlformats.org/officeDocument/2006/relationships/hyperlink" Target="https://statutes.capitol.texas.gov/Docs/ED/htm/ED.34.htm#34.003" TargetMode="External"/><Relationship Id="rId1" Type="http://schemas.openxmlformats.org/officeDocument/2006/relationships/slideLayout" Target="../slideLayouts/slideLayout3.xml"/><Relationship Id="rId6" Type="http://schemas.openxmlformats.org/officeDocument/2006/relationships/hyperlink" Target="https://texreg.sos.state.tx.us/public/readtac$ext.ViewTAC?tac_view=5&amp;ti=37&amp;pt=1&amp;ch=14&amp;sch=B&amp;rl=Y" TargetMode="External"/><Relationship Id="rId5" Type="http://schemas.openxmlformats.org/officeDocument/2006/relationships/hyperlink" Target="https://statutes.capitol.texas.gov/Docs/TN/htm/TN.521.htm#521.022" TargetMode="External"/><Relationship Id="rId4" Type="http://schemas.openxmlformats.org/officeDocument/2006/relationships/hyperlink" Target="https://statutes.capitol.texas.gov/Docs/TN/htm/TN.545.htm#545.41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statutes.capitol.texas.gov/Docs/TN/htm/TN.643.htm#643.051" TargetMode="External"/><Relationship Id="rId3" Type="http://schemas.openxmlformats.org/officeDocument/2006/relationships/hyperlink" Target="https://tea.texas.gov/finance-and-grants/state-funding/applicationfortheschooltransportationallotmentforrouteservices.pdf" TargetMode="External"/><Relationship Id="rId7" Type="http://schemas.openxmlformats.org/officeDocument/2006/relationships/hyperlink" Target="https://tea.texas.gov/finance-and-grants/state-funding/2023-2024-school-transportation-allotment-handbook1.pdf" TargetMode="External"/><Relationship Id="rId2" Type="http://schemas.openxmlformats.org/officeDocument/2006/relationships/hyperlink" Target="https://tea.texas.gov/finance-and-grants/state-funding/state-funding-reports-and-data/school-transportation-funding" TargetMode="External"/><Relationship Id="rId1" Type="http://schemas.openxmlformats.org/officeDocument/2006/relationships/slideLayout" Target="../slideLayouts/slideLayout3.xml"/><Relationship Id="rId6" Type="http://schemas.openxmlformats.org/officeDocument/2006/relationships/hyperlink" Target="https://statutes.capitol.texas.gov/Docs/ED/htm/ED.34.htm#34.008" TargetMode="External"/><Relationship Id="rId5" Type="http://schemas.openxmlformats.org/officeDocument/2006/relationships/hyperlink" Target="https://statutes.capitol.texas.gov/Docs/ED/htm/ED.34.htm#34.007" TargetMode="External"/><Relationship Id="rId4" Type="http://schemas.openxmlformats.org/officeDocument/2006/relationships/hyperlink" Target="https://statutes.capitol.texas.gov/Docs/ED/htm/ED.48.htm#48.151" TargetMode="External"/><Relationship Id="rId9" Type="http://schemas.openxmlformats.org/officeDocument/2006/relationships/hyperlink" Target="https://texreg.sos.state.tx.us/public/readtac$ext.ViewTAC?tac_view=5&amp;ti=43&amp;pt=10&amp;ch=218&amp;sch=B&amp;rl=Y"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statutes.legis.state.tx.us/Docs/ED/htm/ED.25.htm#25.035" TargetMode="External"/><Relationship Id="rId2" Type="http://schemas.openxmlformats.org/officeDocument/2006/relationships/hyperlink" Target="https://tea.texas.gov/finance-and-grants/state-funding/2023-2024-school-transportation-allotment-handbook1.pdf#page=26" TargetMode="External"/><Relationship Id="rId1" Type="http://schemas.openxmlformats.org/officeDocument/2006/relationships/slideLayout" Target="../slideLayouts/slideLayout3.xml"/><Relationship Id="rId5" Type="http://schemas.openxmlformats.org/officeDocument/2006/relationships/hyperlink" Target="https://tea.texas.gov/finance-and-grants/state-funding/2023-2024-school-transportation-allotment-handbook1.pdf#page=28" TargetMode="External"/><Relationship Id="rId4" Type="http://schemas.openxmlformats.org/officeDocument/2006/relationships/hyperlink" Target="http://www.statutes.legis.state.tx.us/Docs/ED/htm/ED.25.htm#25.04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tea.texas.gov/finance-and-grants/state-funding/2023-2024-school-transportation-allotment-handbook1.pdf#page=20" TargetMode="External"/><Relationship Id="rId2" Type="http://schemas.openxmlformats.org/officeDocument/2006/relationships/hyperlink" Target="https://tea.texas.gov/finance-and-grants/state-funding/2023-2024-school-transportation-allotment-handbook1.pdf#page=26" TargetMode="External"/><Relationship Id="rId1" Type="http://schemas.openxmlformats.org/officeDocument/2006/relationships/slideLayout" Target="../slideLayouts/slideLayout3.xml"/><Relationship Id="rId6" Type="http://schemas.openxmlformats.org/officeDocument/2006/relationships/hyperlink" Target="https://tea.texas.gov/finance-and-grants/state-funding/2023-2024-school-transportation-allotment-handbook1.pdf#page=25" TargetMode="External"/><Relationship Id="rId5" Type="http://schemas.openxmlformats.org/officeDocument/2006/relationships/hyperlink" Target="https://tea.texas.gov/finance-and-grants/state-funding/2023-2024-school-transportation-allotment-handbook1.pdf#page=38" TargetMode="External"/><Relationship Id="rId4" Type="http://schemas.openxmlformats.org/officeDocument/2006/relationships/hyperlink" Target="https://tea.texas.gov/finance-and-grants/state-funding/2023-2024-school-transportation-allotment-handbook1.pdf#page=10"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public.govdelivery.com/accounts/TXTEA/subscriber/new" TargetMode="External"/><Relationship Id="rId7" Type="http://schemas.openxmlformats.org/officeDocument/2006/relationships/hyperlink" Target="https://www.dps.texas.gov/section/highway-patrol/texas-specifications-school-buses" TargetMode="External"/><Relationship Id="rId2" Type="http://schemas.openxmlformats.org/officeDocument/2006/relationships/hyperlink" Target="https://tea.texas.gov/finance-and-grants/state-funding/state-funding-reports-and-data/school-transportation-funding" TargetMode="External"/><Relationship Id="rId1" Type="http://schemas.openxmlformats.org/officeDocument/2006/relationships/slideLayout" Target="../slideLayouts/slideLayout3.xml"/><Relationship Id="rId6" Type="http://schemas.openxmlformats.org/officeDocument/2006/relationships/hyperlink" Target="http://www.statutes.legis.state.tx.us/Index.aspx" TargetMode="External"/><Relationship Id="rId5" Type="http://schemas.openxmlformats.org/officeDocument/2006/relationships/hyperlink" Target="https://tea.texas.gov/finance-and-grants/state-funding/foundation-school-program/foundation-school-program-system" TargetMode="External"/><Relationship Id="rId10" Type="http://schemas.openxmlformats.org/officeDocument/2006/relationships/hyperlink" Target="https://creativecommons.org/licenses/by-nc/3.0/" TargetMode="External"/><Relationship Id="rId4" Type="http://schemas.openxmlformats.org/officeDocument/2006/relationships/hyperlink" Target="https://tealprod.tea.state.tx.us/TSP/TEASecurePortal/Access/LogonServlet" TargetMode="External"/><Relationship Id="rId9" Type="http://schemas.openxmlformats.org/officeDocument/2006/relationships/hyperlink" Target="https://www.pngall.com/school-bus-png/download/3888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tatutes.capitol.texas.gov/Docs/ED/htm/ED.48.htm#48.151" TargetMode="External"/><Relationship Id="rId2" Type="http://schemas.openxmlformats.org/officeDocument/2006/relationships/hyperlink" Target="http://www.statutes.legis.state.tx.us/Docs/ED/htm/ED.29.htm" TargetMode="External"/><Relationship Id="rId1" Type="http://schemas.openxmlformats.org/officeDocument/2006/relationships/slideLayout" Target="../slideLayouts/slideLayout3.xml"/><Relationship Id="rId4" Type="http://schemas.openxmlformats.org/officeDocument/2006/relationships/hyperlink" Target="http://www.statutes.legis.state.tx.us/Docs/ED/htm/ED.29.htm#29.00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EC36FE9B-D4EF-F252-73B4-E61C4D8C2649}"/>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533733" y="962258"/>
            <a:ext cx="6840305" cy="4157832"/>
          </a:xfrm>
          <a:prstGeom prst="rect">
            <a:avLst/>
          </a:prstGeom>
        </p:spPr>
      </p:pic>
      <p:pic>
        <p:nvPicPr>
          <p:cNvPr id="6" name="Picture 5">
            <a:extLst>
              <a:ext uri="{FF2B5EF4-FFF2-40B4-BE49-F238E27FC236}">
                <a16:creationId xmlns:a16="http://schemas.microsoft.com/office/drawing/2014/main" id="{137A8311-AB25-696C-A287-41ACFE64B7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81200" y="5325382"/>
            <a:ext cx="5720079" cy="1029988"/>
          </a:xfrm>
          <a:prstGeom prst="rect">
            <a:avLst/>
          </a:prstGeom>
        </p:spPr>
      </p:pic>
      <p:cxnSp>
        <p:nvCxnSpPr>
          <p:cNvPr id="11" name="Straight Connector 10">
            <a:extLst>
              <a:ext uri="{FF2B5EF4-FFF2-40B4-BE49-F238E27FC236}">
                <a16:creationId xmlns:a16="http://schemas.microsoft.com/office/drawing/2014/main" id="{633AA85A-3847-D634-13E9-2FFDF4821DB1}"/>
              </a:ext>
              <a:ext uri="{C183D7F6-B498-43B3-948B-1728B52AA6E4}">
                <adec:decorative xmlns:adec="http://schemas.microsoft.com/office/drawing/2017/decorative" val="1"/>
              </a:ext>
            </a:extLst>
          </p:cNvPr>
          <p:cNvCxnSpPr>
            <a:cxnSpLocks/>
          </p:cNvCxnSpPr>
          <p:nvPr/>
        </p:nvCxnSpPr>
        <p:spPr>
          <a:xfrm>
            <a:off x="7515186" y="5357133"/>
            <a:ext cx="0" cy="91925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C8BAA68-E7F2-9FE9-5D44-78DF21682503}"/>
              </a:ext>
            </a:extLst>
          </p:cNvPr>
          <p:cNvSpPr txBox="1"/>
          <p:nvPr/>
        </p:nvSpPr>
        <p:spPr>
          <a:xfrm>
            <a:off x="7515186" y="5357133"/>
            <a:ext cx="5137327" cy="830997"/>
          </a:xfrm>
          <a:prstGeom prst="rect">
            <a:avLst/>
          </a:prstGeom>
          <a:noFill/>
        </p:spPr>
        <p:txBody>
          <a:bodyPr wrap="square">
            <a:spAutoFit/>
          </a:bodyPr>
          <a:lstStyle/>
          <a:p>
            <a:r>
              <a:rPr lang="en-US" sz="1600" dirty="0"/>
              <a:t>Division of State Funding, Forecasting, &amp; Fiscal Analysis</a:t>
            </a:r>
          </a:p>
          <a:p>
            <a:r>
              <a:rPr lang="en-US" sz="1600" dirty="0"/>
              <a:t>Email: schtrans@tea.texas.gov</a:t>
            </a:r>
          </a:p>
          <a:p>
            <a:r>
              <a:rPr lang="en-US" sz="1600" dirty="0"/>
              <a:t>Phone: 512-463-4834, Oscar Ayala - Administrator</a:t>
            </a:r>
          </a:p>
        </p:txBody>
      </p:sp>
    </p:spTree>
    <p:extLst>
      <p:ext uri="{BB962C8B-B14F-4D97-AF65-F5344CB8AC3E}">
        <p14:creationId xmlns:p14="http://schemas.microsoft.com/office/powerpoint/2010/main" val="219314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2C2584-7A5E-06E5-58F6-1B65C351D0A4}"/>
              </a:ext>
            </a:extLst>
          </p:cNvPr>
          <p:cNvSpPr>
            <a:spLocks noGrp="1"/>
          </p:cNvSpPr>
          <p:nvPr>
            <p:ph type="title"/>
          </p:nvPr>
        </p:nvSpPr>
        <p:spPr/>
        <p:txBody>
          <a:bodyPr>
            <a:normAutofit/>
          </a:bodyPr>
          <a:lstStyle/>
          <a:p>
            <a:r>
              <a:rPr lang="en-US" dirty="0">
                <a:latin typeface="+mn-lt"/>
                <a:ea typeface="Open Sans Semibold" panose="020B0706030804020204" pitchFamily="34" charset="0"/>
                <a:cs typeface="Open Sans Semibold" panose="020B0706030804020204" pitchFamily="34" charset="0"/>
              </a:rPr>
              <a:t>Transportation Eligible for Allotment Purposes</a:t>
            </a:r>
          </a:p>
        </p:txBody>
      </p:sp>
      <p:sp>
        <p:nvSpPr>
          <p:cNvPr id="4" name="Slide Number Placeholder 3">
            <a:extLst>
              <a:ext uri="{FF2B5EF4-FFF2-40B4-BE49-F238E27FC236}">
                <a16:creationId xmlns:a16="http://schemas.microsoft.com/office/drawing/2014/main" id="{2A9825AA-226C-CF61-B7B0-CF2D5AD08C6E}"/>
              </a:ext>
            </a:extLst>
          </p:cNvPr>
          <p:cNvSpPr>
            <a:spLocks noGrp="1"/>
          </p:cNvSpPr>
          <p:nvPr>
            <p:ph type="sldNum" sz="quarter" idx="12"/>
          </p:nvPr>
        </p:nvSpPr>
        <p:spPr/>
        <p:txBody>
          <a:bodyPr/>
          <a:lstStyle/>
          <a:p>
            <a:fld id="{401CF334-2D5C-4859-84A6-CA7E6E43FAEB}" type="slidenum">
              <a:rPr lang="en-US" smtClean="0"/>
              <a:t>10</a:t>
            </a:fld>
            <a:endParaRPr lang="en-US" dirty="0"/>
          </a:p>
        </p:txBody>
      </p:sp>
      <p:sp>
        <p:nvSpPr>
          <p:cNvPr id="6" name="Content Placeholder 5">
            <a:extLst>
              <a:ext uri="{FF2B5EF4-FFF2-40B4-BE49-F238E27FC236}">
                <a16:creationId xmlns:a16="http://schemas.microsoft.com/office/drawing/2014/main" id="{648997A2-D884-56BA-3BDA-7B9E05442418}"/>
              </a:ext>
            </a:extLst>
          </p:cNvPr>
          <p:cNvSpPr>
            <a:spLocks noGrp="1"/>
          </p:cNvSpPr>
          <p:nvPr>
            <p:ph sz="quarter" idx="13"/>
          </p:nvPr>
        </p:nvSpPr>
        <p:spPr>
          <a:xfrm>
            <a:off x="0" y="1242391"/>
            <a:ext cx="12192000" cy="5286746"/>
          </a:xfrm>
        </p:spPr>
        <p:txBody>
          <a:bodyPr>
            <a:noAutofit/>
          </a:bodyPr>
          <a:lstStyle/>
          <a:p>
            <a:r>
              <a:rPr lang="en-US" sz="2000" b="1" dirty="0">
                <a:latin typeface="+mn-lt"/>
              </a:rPr>
              <a:t>Regular Route Services (Academic and Curriculum)</a:t>
            </a:r>
          </a:p>
          <a:p>
            <a:r>
              <a:rPr lang="en-US" sz="1800" dirty="0">
                <a:latin typeface="+mn-lt"/>
              </a:rPr>
              <a:t>Your school district may report transportation of Regular-Program Students during the school day between the students’ campus of attendance and another instructional site within the district for the students to attend:</a:t>
            </a:r>
          </a:p>
          <a:p>
            <a:pPr marL="1028700" lvl="1" indent="-342900">
              <a:buFont typeface="Wingdings" panose="05000000000000000000" pitchFamily="2" charset="2"/>
              <a:buChar char="Ø"/>
            </a:pPr>
            <a:endParaRPr lang="en-US" sz="1800" dirty="0">
              <a:ea typeface="Open Sans" panose="020B0606030504020204" pitchFamily="34" charset="0"/>
              <a:cs typeface="Open Sans" panose="020B0606030504020204" pitchFamily="34" charset="0"/>
            </a:endParaRPr>
          </a:p>
          <a:p>
            <a:pPr marL="1028700" lvl="1" indent="-342900">
              <a:buFont typeface="Wingdings" panose="05000000000000000000" pitchFamily="2" charset="2"/>
              <a:buChar char="Ø"/>
            </a:pPr>
            <a:r>
              <a:rPr lang="en-US" sz="1800" dirty="0">
                <a:ea typeface="Open Sans" panose="020B0606030504020204" pitchFamily="34" charset="0"/>
                <a:cs typeface="Open Sans" panose="020B0606030504020204" pitchFamily="34" charset="0"/>
              </a:rPr>
              <a:t>required courses, including dual credit courses, that they are enrolled in but that are not available at the students’ campus of attendance</a:t>
            </a:r>
          </a:p>
          <a:p>
            <a:pPr marL="1028700" lvl="1" indent="-342900">
              <a:buFont typeface="Wingdings" panose="05000000000000000000" pitchFamily="2" charset="2"/>
              <a:buChar char="Ø"/>
            </a:pPr>
            <a:endParaRPr lang="en-US" sz="1800" dirty="0">
              <a:ea typeface="Open Sans" panose="020B0606030504020204" pitchFamily="34" charset="0"/>
              <a:cs typeface="Open Sans" panose="020B0606030504020204" pitchFamily="34" charset="0"/>
            </a:endParaRPr>
          </a:p>
          <a:p>
            <a:pPr marL="1028700" lvl="1" indent="-342900">
              <a:buFont typeface="Wingdings" panose="05000000000000000000" pitchFamily="2" charset="2"/>
              <a:buChar char="Ø"/>
            </a:pPr>
            <a:r>
              <a:rPr lang="en-US" sz="1800" dirty="0">
                <a:ea typeface="Open Sans" panose="020B0606030504020204" pitchFamily="34" charset="0"/>
                <a:cs typeface="Open Sans" panose="020B0606030504020204" pitchFamily="34" charset="0"/>
              </a:rPr>
              <a:t>required courses, including dual college credit courses during the school day, that they are enrolled in but that are not available at the students’ campus site inside or outside your district</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effectLst/>
              <a:uLnTx/>
              <a:uFillTx/>
              <a:latin typeface="+mn-lt"/>
              <a:ea typeface="+mn-ea"/>
              <a:cs typeface="+mn-cs"/>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effectLst/>
              <a:uLnTx/>
              <a:uFillTx/>
              <a:latin typeface="+mn-lt"/>
              <a:ea typeface="+mn-ea"/>
              <a:cs typeface="+mn-cs"/>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effectLst/>
              <a:uLnTx/>
              <a:uFillTx/>
              <a:latin typeface="+mn-lt"/>
              <a:ea typeface="+mn-ea"/>
              <a:cs typeface="+mn-cs"/>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mn-lt"/>
                <a:ea typeface="+mn-ea"/>
                <a:cs typeface="+mn-cs"/>
              </a:rPr>
              <a:t>Important: </a:t>
            </a:r>
            <a:r>
              <a:rPr kumimoji="0" lang="en-US" sz="1800" b="0" u="none" strike="noStrike" kern="1200" cap="none" spc="0" normalizeH="0" baseline="0" noProof="0" dirty="0">
                <a:ln>
                  <a:noFill/>
                </a:ln>
                <a:effectLst/>
                <a:uLnTx/>
                <a:uFillTx/>
                <a:latin typeface="+mn-lt"/>
                <a:ea typeface="+mn-ea"/>
                <a:cs typeface="+mn-cs"/>
              </a:rPr>
              <a:t>This transportation </a:t>
            </a:r>
            <a:r>
              <a:rPr kumimoji="0" lang="en-US" sz="1800" u="none" strike="noStrike" kern="1200" cap="none" spc="0" normalizeH="0" baseline="0" noProof="0" dirty="0">
                <a:ln>
                  <a:noFill/>
                </a:ln>
                <a:effectLst/>
                <a:uLnTx/>
                <a:uFillTx/>
                <a:latin typeface="+mn-lt"/>
                <a:ea typeface="+mn-ea"/>
                <a:cs typeface="+mn-cs"/>
              </a:rPr>
              <a:t>does</a:t>
            </a:r>
            <a:r>
              <a:rPr kumimoji="0" lang="en-US" sz="1800" b="1" u="none" strike="noStrike" kern="1200" cap="none" spc="0" normalizeH="0" baseline="0" noProof="0" dirty="0">
                <a:ln>
                  <a:noFill/>
                </a:ln>
                <a:effectLst/>
                <a:uLnTx/>
                <a:uFillTx/>
                <a:latin typeface="+mn-lt"/>
                <a:ea typeface="+mn-ea"/>
                <a:cs typeface="+mn-cs"/>
              </a:rPr>
              <a:t> not </a:t>
            </a:r>
            <a:r>
              <a:rPr kumimoji="0" lang="en-US" sz="1800" b="0" u="none" strike="noStrike" kern="1200" cap="none" spc="0" normalizeH="0" baseline="0" noProof="0" dirty="0">
                <a:ln>
                  <a:noFill/>
                </a:ln>
                <a:effectLst/>
                <a:uLnTx/>
                <a:uFillTx/>
                <a:latin typeface="+mn-lt"/>
                <a:ea typeface="+mn-ea"/>
                <a:cs typeface="+mn-cs"/>
              </a:rPr>
              <a:t>include services for </a:t>
            </a:r>
            <a:r>
              <a:rPr kumimoji="0" lang="en-US" sz="1800" b="1" u="none" strike="noStrike" kern="1200" cap="none" spc="0" normalizeH="0" baseline="0" noProof="0" dirty="0">
                <a:ln>
                  <a:noFill/>
                </a:ln>
                <a:effectLst/>
                <a:uLnTx/>
                <a:uFillTx/>
                <a:latin typeface="+mn-lt"/>
                <a:ea typeface="+mn-ea"/>
                <a:cs typeface="+mn-cs"/>
              </a:rPr>
              <a:t>extra-or cocurricular </a:t>
            </a:r>
            <a:r>
              <a:rPr kumimoji="0" lang="en-US" sz="1800" b="0" u="none" strike="noStrike" kern="1200" cap="none" spc="0" normalizeH="0" baseline="0" noProof="0" dirty="0">
                <a:ln>
                  <a:noFill/>
                </a:ln>
                <a:effectLst/>
                <a:uLnTx/>
                <a:uFillTx/>
                <a:latin typeface="+mn-lt"/>
                <a:ea typeface="+mn-ea"/>
                <a:cs typeface="+mn-cs"/>
              </a:rPr>
              <a:t>activity trips, sporting events, band or cheer competitions, animal shows, or between-campus transportation meals.</a:t>
            </a:r>
            <a:endParaRPr lang="en-US" sz="1800" dirty="0">
              <a:latin typeface="+mn-lt"/>
            </a:endParaRPr>
          </a:p>
        </p:txBody>
      </p:sp>
    </p:spTree>
    <p:extLst>
      <p:ext uri="{BB962C8B-B14F-4D97-AF65-F5344CB8AC3E}">
        <p14:creationId xmlns:p14="http://schemas.microsoft.com/office/powerpoint/2010/main" val="199129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314F6F-F263-1E1F-FDFC-0B01F8619989}"/>
              </a:ext>
            </a:extLst>
          </p:cNvPr>
          <p:cNvSpPr>
            <a:spLocks noGrp="1"/>
          </p:cNvSpPr>
          <p:nvPr>
            <p:ph type="title"/>
          </p:nvPr>
        </p:nvSpPr>
        <p:spPr>
          <a:xfrm>
            <a:off x="1755913" y="225663"/>
            <a:ext cx="9597887" cy="710206"/>
          </a:xfrm>
        </p:spPr>
        <p:txBody>
          <a:bodyPr>
            <a:normAutofit/>
          </a:bodyPr>
          <a:lstStyle/>
          <a:p>
            <a:r>
              <a:rPr lang="en-US" dirty="0">
                <a:latin typeface="+mn-lt"/>
              </a:rPr>
              <a:t>Transportation Eligible for Allotment Purposes</a:t>
            </a:r>
          </a:p>
        </p:txBody>
      </p:sp>
      <p:sp>
        <p:nvSpPr>
          <p:cNvPr id="3" name="Slide Number Placeholder 2">
            <a:extLst>
              <a:ext uri="{FF2B5EF4-FFF2-40B4-BE49-F238E27FC236}">
                <a16:creationId xmlns:a16="http://schemas.microsoft.com/office/drawing/2014/main" id="{8C276895-C10E-707D-0725-879F338E1B81}"/>
              </a:ext>
            </a:extLst>
          </p:cNvPr>
          <p:cNvSpPr>
            <a:spLocks noGrp="1"/>
          </p:cNvSpPr>
          <p:nvPr>
            <p:ph type="sldNum" sz="quarter" idx="12"/>
          </p:nvPr>
        </p:nvSpPr>
        <p:spPr/>
        <p:txBody>
          <a:bodyPr/>
          <a:lstStyle/>
          <a:p>
            <a:fld id="{0088AB57-2DBE-44A3-AE96-942C49E954BF}" type="slidenum">
              <a:rPr lang="en-US" smtClean="0"/>
              <a:pPr/>
              <a:t>11</a:t>
            </a:fld>
            <a:endParaRPr lang="en-US" dirty="0"/>
          </a:p>
        </p:txBody>
      </p:sp>
      <p:sp>
        <p:nvSpPr>
          <p:cNvPr id="6" name="Content Placeholder 5">
            <a:extLst>
              <a:ext uri="{FF2B5EF4-FFF2-40B4-BE49-F238E27FC236}">
                <a16:creationId xmlns:a16="http://schemas.microsoft.com/office/drawing/2014/main" id="{AC63A2BE-AC31-5A5F-C633-E39DF0CEAFB0}"/>
              </a:ext>
            </a:extLst>
          </p:cNvPr>
          <p:cNvSpPr>
            <a:spLocks noGrp="1"/>
          </p:cNvSpPr>
          <p:nvPr>
            <p:ph sz="quarter" idx="13"/>
          </p:nvPr>
        </p:nvSpPr>
        <p:spPr>
          <a:xfrm>
            <a:off x="0" y="1249680"/>
            <a:ext cx="11768137" cy="5279457"/>
          </a:xfrm>
        </p:spPr>
        <p:txBody>
          <a:bodyPr>
            <a:noAutofit/>
          </a:bodyPr>
          <a:lstStyle/>
          <a:p>
            <a:r>
              <a:rPr lang="en-US" sz="2000" b="1" dirty="0">
                <a:latin typeface="+mn-lt"/>
              </a:rPr>
              <a:t>Regular Route Services (Deliveries during Disaster Declaration)</a:t>
            </a:r>
          </a:p>
          <a:p>
            <a:pPr marL="342900" indent="-342900">
              <a:buFont typeface="Wingdings" panose="05000000000000000000" pitchFamily="2" charset="2"/>
              <a:buChar char="Ø"/>
            </a:pPr>
            <a:r>
              <a:rPr lang="en-US" sz="1800" dirty="0">
                <a:latin typeface="+mn-lt"/>
              </a:rPr>
              <a:t>The Senate Bill (SB) 462 provides entitlement, based on a rate per mile, for a </a:t>
            </a:r>
            <a:r>
              <a:rPr lang="en-US" sz="1800" b="1" dirty="0">
                <a:latin typeface="+mn-lt"/>
              </a:rPr>
              <a:t>school district located in an area that is wholly or partly the subject of a disaster declaration</a:t>
            </a:r>
            <a:r>
              <a:rPr lang="en-US" sz="1800" dirty="0">
                <a:latin typeface="+mn-lt"/>
              </a:rPr>
              <a:t>, by the governor (Chapter 418, Government Code) or by the president of the United, for the cost of transporting a meal or instructional materials to a student’s residence or to another location, designated by the district, for pick up by the student</a:t>
            </a:r>
          </a:p>
          <a:p>
            <a:pPr marL="342900" indent="-342900">
              <a:buFont typeface="Wingdings" panose="05000000000000000000" pitchFamily="2" charset="2"/>
              <a:buChar char="Ø"/>
            </a:pPr>
            <a:endParaRPr lang="en-US" sz="1800" dirty="0">
              <a:latin typeface="+mn-lt"/>
            </a:endParaRPr>
          </a:p>
          <a:p>
            <a:pPr marL="342900" indent="-342900">
              <a:buFont typeface="Wingdings" panose="05000000000000000000" pitchFamily="2" charset="2"/>
              <a:buChar char="Ø"/>
            </a:pPr>
            <a:r>
              <a:rPr lang="en-US" sz="1800" dirty="0">
                <a:latin typeface="+mn-lt"/>
              </a:rPr>
              <a:t>Beginning in school year 2021–2022, eligible mileage will be reimbursed at the rate specified in the General Appropriations Act (GAA). That rate is currently $1.00 per mile. </a:t>
            </a:r>
          </a:p>
          <a:p>
            <a:pPr marL="342900" indent="-342900">
              <a:buFont typeface="Wingdings" panose="05000000000000000000" pitchFamily="2" charset="2"/>
              <a:buChar char="Ø"/>
            </a:pPr>
            <a:endParaRPr lang="en-US" sz="1800" dirty="0">
              <a:latin typeface="+mn-lt"/>
            </a:endParaRPr>
          </a:p>
          <a:p>
            <a:pPr marL="342900" indent="-342900">
              <a:buFont typeface="Wingdings" panose="05000000000000000000" pitchFamily="2" charset="2"/>
              <a:buChar char="Ø"/>
            </a:pPr>
            <a:r>
              <a:rPr lang="en-US" sz="1800" dirty="0">
                <a:latin typeface="+mn-lt"/>
              </a:rPr>
              <a:t>Reimbursement is limited to </a:t>
            </a:r>
            <a:r>
              <a:rPr lang="en-US" sz="1800" u="sng" dirty="0">
                <a:latin typeface="+mn-lt"/>
              </a:rPr>
              <a:t>transportation of meals and instructional materials during a disaster which substantially impacts a student’s ability to be physically present on campus</a:t>
            </a:r>
            <a:r>
              <a:rPr lang="en-US" sz="1800" dirty="0">
                <a:latin typeface="+mn-lt"/>
              </a:rPr>
              <a:t>, including hurricanes, pandemics, tornadoes, and other unforeseen disasters that may greatly hinder a student’s ability to be present. </a:t>
            </a:r>
          </a:p>
          <a:p>
            <a:pPr marL="342900" indent="-342900">
              <a:buFont typeface="Wingdings" panose="05000000000000000000" pitchFamily="2" charset="2"/>
              <a:buChar char="Ø"/>
            </a:pPr>
            <a:endParaRPr lang="en-US" sz="1800" dirty="0">
              <a:latin typeface="+mn-lt"/>
            </a:endParaRPr>
          </a:p>
          <a:p>
            <a:pPr marL="342900" indent="-342900">
              <a:buFont typeface="Wingdings" panose="05000000000000000000" pitchFamily="2" charset="2"/>
              <a:buChar char="Ø"/>
            </a:pPr>
            <a:r>
              <a:rPr lang="en-US" sz="1800" dirty="0">
                <a:latin typeface="+mn-lt"/>
              </a:rPr>
              <a:t>As the governor reviews the need for the declarations on a regular basis, districts will be responsible for checking the status of the governor’s declarations each month during the school year before reporting mileage for this purpose.</a:t>
            </a:r>
          </a:p>
        </p:txBody>
      </p:sp>
    </p:spTree>
    <p:extLst>
      <p:ext uri="{BB962C8B-B14F-4D97-AF65-F5344CB8AC3E}">
        <p14:creationId xmlns:p14="http://schemas.microsoft.com/office/powerpoint/2010/main" val="440675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3E15-07CE-587A-B141-0C751BF0699D}"/>
              </a:ext>
            </a:extLst>
          </p:cNvPr>
          <p:cNvSpPr>
            <a:spLocks noGrp="1"/>
          </p:cNvSpPr>
          <p:nvPr>
            <p:ph type="title"/>
          </p:nvPr>
        </p:nvSpPr>
        <p:spPr/>
        <p:txBody>
          <a:bodyPr>
            <a:normAutofit/>
          </a:bodyPr>
          <a:lstStyle/>
          <a:p>
            <a:r>
              <a:rPr lang="en-US" dirty="0">
                <a:latin typeface="+mn-lt"/>
              </a:rPr>
              <a:t>Transportation Eligible for Allotment Purposes</a:t>
            </a:r>
          </a:p>
        </p:txBody>
      </p:sp>
      <p:sp>
        <p:nvSpPr>
          <p:cNvPr id="3" name="Slide Number Placeholder 2">
            <a:extLst>
              <a:ext uri="{FF2B5EF4-FFF2-40B4-BE49-F238E27FC236}">
                <a16:creationId xmlns:a16="http://schemas.microsoft.com/office/drawing/2014/main" id="{E2BC93B8-B4BE-A2DD-ADA0-AD696CAE9523}"/>
              </a:ext>
            </a:extLst>
          </p:cNvPr>
          <p:cNvSpPr>
            <a:spLocks noGrp="1"/>
          </p:cNvSpPr>
          <p:nvPr>
            <p:ph type="sldNum" sz="quarter" idx="12"/>
          </p:nvPr>
        </p:nvSpPr>
        <p:spPr/>
        <p:txBody>
          <a:bodyPr/>
          <a:lstStyle/>
          <a:p>
            <a:fld id="{0088AB57-2DBE-44A3-AE96-942C49E954BF}" type="slidenum">
              <a:rPr lang="en-US" smtClean="0"/>
              <a:pPr/>
              <a:t>12</a:t>
            </a:fld>
            <a:endParaRPr lang="en-US" dirty="0"/>
          </a:p>
        </p:txBody>
      </p:sp>
      <p:sp>
        <p:nvSpPr>
          <p:cNvPr id="4" name="Content Placeholder 3">
            <a:extLst>
              <a:ext uri="{FF2B5EF4-FFF2-40B4-BE49-F238E27FC236}">
                <a16:creationId xmlns:a16="http://schemas.microsoft.com/office/drawing/2014/main" id="{6F43FF3B-53D3-3840-213F-D11D94C872A0}"/>
              </a:ext>
            </a:extLst>
          </p:cNvPr>
          <p:cNvSpPr>
            <a:spLocks noGrp="1"/>
          </p:cNvSpPr>
          <p:nvPr>
            <p:ph sz="quarter" idx="13"/>
          </p:nvPr>
        </p:nvSpPr>
        <p:spPr>
          <a:xfrm>
            <a:off x="0" y="1353313"/>
            <a:ext cx="12192000" cy="5175824"/>
          </a:xfrm>
        </p:spPr>
        <p:txBody>
          <a:bodyPr>
            <a:noAutofit/>
          </a:bodyPr>
          <a:lstStyle/>
          <a:p>
            <a:r>
              <a:rPr lang="en-US" dirty="0">
                <a:latin typeface="+mn-lt"/>
              </a:rPr>
              <a:t>Special Route Services are:</a:t>
            </a:r>
          </a:p>
          <a:p>
            <a:pPr marL="1143000" lvl="1" indent="-457200">
              <a:buFont typeface="Wingdings" panose="05000000000000000000" pitchFamily="2" charset="2"/>
              <a:buChar char="Ø"/>
            </a:pPr>
            <a:r>
              <a:rPr lang="en-US" dirty="0">
                <a:latin typeface="+mn-lt"/>
              </a:rPr>
              <a:t>Transportation of Special-Program </a:t>
            </a:r>
            <a:r>
              <a:rPr lang="en-US" dirty="0"/>
              <a:t>S</a:t>
            </a:r>
            <a:r>
              <a:rPr lang="en-US" dirty="0">
                <a:latin typeface="+mn-lt"/>
              </a:rPr>
              <a:t>tudents to school (at the beginning of the school day) and from school (at the end of the school day)</a:t>
            </a:r>
          </a:p>
          <a:p>
            <a:pPr lvl="1" indent="0">
              <a:buNone/>
            </a:pPr>
            <a:endParaRPr lang="en-US" dirty="0">
              <a:latin typeface="+mn-lt"/>
            </a:endParaRPr>
          </a:p>
          <a:p>
            <a:pPr marL="1143000" lvl="1" indent="-457200">
              <a:buFont typeface="Wingdings" panose="05000000000000000000" pitchFamily="2" charset="2"/>
              <a:buChar char="Ø"/>
            </a:pPr>
            <a:r>
              <a:rPr lang="en-US" dirty="0"/>
              <a:t>Transportation of </a:t>
            </a:r>
            <a:r>
              <a:rPr lang="en-US" dirty="0">
                <a:latin typeface="+mn-lt"/>
              </a:rPr>
              <a:t>Special-Program </a:t>
            </a:r>
            <a:r>
              <a:rPr lang="en-US" dirty="0"/>
              <a:t>S</a:t>
            </a:r>
            <a:r>
              <a:rPr lang="en-US" dirty="0">
                <a:latin typeface="+mn-lt"/>
              </a:rPr>
              <a:t>tudents </a:t>
            </a:r>
            <a:r>
              <a:rPr lang="en-US" dirty="0"/>
              <a:t>to attend:</a:t>
            </a:r>
          </a:p>
          <a:p>
            <a:pPr marL="1600200" lvl="2" indent="-457200">
              <a:buFont typeface="Wingdings" panose="05000000000000000000" pitchFamily="2" charset="2"/>
              <a:buChar char="Ø"/>
            </a:pPr>
            <a:r>
              <a:rPr lang="en-US" dirty="0"/>
              <a:t>Prescribed services during the regular school year and school day</a:t>
            </a:r>
          </a:p>
          <a:p>
            <a:pPr marL="1600200" lvl="2" indent="-457200">
              <a:buFont typeface="Wingdings" panose="05000000000000000000" pitchFamily="2" charset="2"/>
              <a:buChar char="Ø"/>
            </a:pPr>
            <a:r>
              <a:rPr lang="en-US" dirty="0"/>
              <a:t>Extended School Year (ESY) services required by the students’ IEPs</a:t>
            </a:r>
          </a:p>
          <a:p>
            <a:endParaRPr lang="en-US" dirty="0">
              <a:latin typeface="+mn-lt"/>
            </a:endParaRPr>
          </a:p>
          <a:p>
            <a:endParaRPr lang="en-US" dirty="0">
              <a:latin typeface="+mn-lt"/>
            </a:endParaRPr>
          </a:p>
          <a:p>
            <a:endParaRPr lang="en-US" dirty="0">
              <a:latin typeface="+mn-lt"/>
            </a:endParaRPr>
          </a:p>
        </p:txBody>
      </p:sp>
    </p:spTree>
    <p:extLst>
      <p:ext uri="{BB962C8B-B14F-4D97-AF65-F5344CB8AC3E}">
        <p14:creationId xmlns:p14="http://schemas.microsoft.com/office/powerpoint/2010/main" val="122733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314F6F-F263-1E1F-FDFC-0B01F8619989}"/>
              </a:ext>
            </a:extLst>
          </p:cNvPr>
          <p:cNvSpPr>
            <a:spLocks noGrp="1"/>
          </p:cNvSpPr>
          <p:nvPr>
            <p:ph type="title"/>
          </p:nvPr>
        </p:nvSpPr>
        <p:spPr>
          <a:xfrm>
            <a:off x="1755913" y="225663"/>
            <a:ext cx="9597887" cy="710206"/>
          </a:xfrm>
        </p:spPr>
        <p:txBody>
          <a:bodyPr>
            <a:normAutofit/>
          </a:bodyPr>
          <a:lstStyle/>
          <a:p>
            <a:r>
              <a:rPr lang="en-US" dirty="0">
                <a:latin typeface="+mn-lt"/>
              </a:rPr>
              <a:t>Transportation Eligible for Allotment Purposes</a:t>
            </a:r>
          </a:p>
        </p:txBody>
      </p:sp>
      <p:sp>
        <p:nvSpPr>
          <p:cNvPr id="3" name="Slide Number Placeholder 2">
            <a:extLst>
              <a:ext uri="{FF2B5EF4-FFF2-40B4-BE49-F238E27FC236}">
                <a16:creationId xmlns:a16="http://schemas.microsoft.com/office/drawing/2014/main" id="{8C276895-C10E-707D-0725-879F338E1B81}"/>
              </a:ext>
            </a:extLst>
          </p:cNvPr>
          <p:cNvSpPr>
            <a:spLocks noGrp="1"/>
          </p:cNvSpPr>
          <p:nvPr>
            <p:ph type="sldNum" sz="quarter" idx="12"/>
          </p:nvPr>
        </p:nvSpPr>
        <p:spPr/>
        <p:txBody>
          <a:bodyPr/>
          <a:lstStyle/>
          <a:p>
            <a:fld id="{0088AB57-2DBE-44A3-AE96-942C49E954BF}" type="slidenum">
              <a:rPr lang="en-US" smtClean="0"/>
              <a:pPr/>
              <a:t>13</a:t>
            </a:fld>
            <a:endParaRPr lang="en-US" dirty="0"/>
          </a:p>
        </p:txBody>
      </p:sp>
      <p:sp>
        <p:nvSpPr>
          <p:cNvPr id="6" name="Content Placeholder 5">
            <a:extLst>
              <a:ext uri="{FF2B5EF4-FFF2-40B4-BE49-F238E27FC236}">
                <a16:creationId xmlns:a16="http://schemas.microsoft.com/office/drawing/2014/main" id="{AC63A2BE-AC31-5A5F-C633-E39DF0CEAFB0}"/>
              </a:ext>
            </a:extLst>
          </p:cNvPr>
          <p:cNvSpPr>
            <a:spLocks noGrp="1"/>
          </p:cNvSpPr>
          <p:nvPr>
            <p:ph sz="quarter" idx="13"/>
          </p:nvPr>
        </p:nvSpPr>
        <p:spPr>
          <a:xfrm>
            <a:off x="0" y="1249680"/>
            <a:ext cx="11768137" cy="5279457"/>
          </a:xfrm>
        </p:spPr>
        <p:txBody>
          <a:bodyPr>
            <a:noAutofit/>
          </a:bodyPr>
          <a:lstStyle/>
          <a:p>
            <a:r>
              <a:rPr lang="en-US" sz="2000" b="1" dirty="0">
                <a:latin typeface="+mn-lt"/>
              </a:rPr>
              <a:t>Special Route Services (Home-to-School/School-to-Home)</a:t>
            </a:r>
          </a:p>
          <a:p>
            <a:pPr marL="342900" indent="-342900">
              <a:buFont typeface="Wingdings" panose="05000000000000000000" pitchFamily="2" charset="2"/>
              <a:buChar char="Ø"/>
            </a:pPr>
            <a:r>
              <a:rPr lang="en-US" sz="2000" dirty="0">
                <a:latin typeface="+mn-lt"/>
              </a:rPr>
              <a:t>Your district may report specialized transportation of a Special-Program Student to the student’s campus of attendance at the beginning of the school day and from the student’s campus of attendance at the end of the day, during the regular school year, if the student’s IEP or Section 504 accommodations plan requires this transportation. </a:t>
            </a:r>
          </a:p>
          <a:p>
            <a:pPr marL="342900" indent="-342900">
              <a:buFont typeface="Wingdings" panose="05000000000000000000" pitchFamily="2" charset="2"/>
              <a:buChar char="Ø"/>
            </a:pPr>
            <a:endParaRPr lang="en-US" sz="2000" dirty="0">
              <a:latin typeface="+mn-lt"/>
            </a:endParaRPr>
          </a:p>
          <a:p>
            <a:pPr marL="342900" indent="-342900">
              <a:buFont typeface="Wingdings" panose="05000000000000000000" pitchFamily="2" charset="2"/>
              <a:buChar char="Ø"/>
            </a:pPr>
            <a:r>
              <a:rPr lang="en-US" sz="2000" dirty="0">
                <a:latin typeface="+mn-lt"/>
              </a:rPr>
              <a:t>The student’s campus of attendance may be a campus in a neighboring district or a regional day school, as specified in the student’s IEP by the student’s ARD committee.</a:t>
            </a:r>
          </a:p>
          <a:p>
            <a:pPr marL="342900" indent="-342900">
              <a:buFont typeface="Wingdings" panose="05000000000000000000" pitchFamily="2" charset="2"/>
              <a:buChar char="Ø"/>
            </a:pPr>
            <a:endParaRPr lang="en-US" sz="2000" dirty="0">
              <a:latin typeface="+mn-lt"/>
            </a:endParaRPr>
          </a:p>
          <a:p>
            <a:endParaRPr lang="en-US" sz="2000" dirty="0">
              <a:latin typeface="+mn-lt"/>
            </a:endParaRPr>
          </a:p>
          <a:p>
            <a:endParaRPr lang="en-US" sz="2000" dirty="0">
              <a:latin typeface="+mn-lt"/>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effectLst/>
                <a:uLnTx/>
                <a:uFillTx/>
                <a:latin typeface="+mn-lt"/>
                <a:ea typeface="+mn-ea"/>
                <a:cs typeface="+mn-cs"/>
              </a:rPr>
              <a:t>Important: </a:t>
            </a:r>
            <a:r>
              <a:rPr lang="en-US" sz="2000" dirty="0">
                <a:latin typeface="+mn-lt"/>
              </a:rPr>
              <a:t>Transportation to ESY services must </a:t>
            </a:r>
            <a:r>
              <a:rPr lang="en-US" sz="2000" b="1" dirty="0">
                <a:latin typeface="+mn-lt"/>
              </a:rPr>
              <a:t>not</a:t>
            </a:r>
            <a:r>
              <a:rPr lang="en-US" sz="2000" dirty="0">
                <a:latin typeface="+mn-lt"/>
              </a:rPr>
              <a:t> be reported as transportation to and from school. It must be report as transportation for ESY services.</a:t>
            </a:r>
          </a:p>
        </p:txBody>
      </p:sp>
    </p:spTree>
    <p:extLst>
      <p:ext uri="{BB962C8B-B14F-4D97-AF65-F5344CB8AC3E}">
        <p14:creationId xmlns:p14="http://schemas.microsoft.com/office/powerpoint/2010/main" val="12048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314F6F-F263-1E1F-FDFC-0B01F8619989}"/>
              </a:ext>
            </a:extLst>
          </p:cNvPr>
          <p:cNvSpPr>
            <a:spLocks noGrp="1"/>
          </p:cNvSpPr>
          <p:nvPr>
            <p:ph type="title"/>
          </p:nvPr>
        </p:nvSpPr>
        <p:spPr>
          <a:xfrm>
            <a:off x="1755913" y="225663"/>
            <a:ext cx="9597887" cy="710206"/>
          </a:xfrm>
        </p:spPr>
        <p:txBody>
          <a:bodyPr>
            <a:normAutofit/>
          </a:bodyPr>
          <a:lstStyle/>
          <a:p>
            <a:r>
              <a:rPr lang="en-US" dirty="0">
                <a:latin typeface="+mn-lt"/>
              </a:rPr>
              <a:t>Transportation Eligible for Allotment Purposes</a:t>
            </a:r>
          </a:p>
        </p:txBody>
      </p:sp>
      <p:sp>
        <p:nvSpPr>
          <p:cNvPr id="3" name="Slide Number Placeholder 2">
            <a:extLst>
              <a:ext uri="{FF2B5EF4-FFF2-40B4-BE49-F238E27FC236}">
                <a16:creationId xmlns:a16="http://schemas.microsoft.com/office/drawing/2014/main" id="{8C276895-C10E-707D-0725-879F338E1B81}"/>
              </a:ext>
            </a:extLst>
          </p:cNvPr>
          <p:cNvSpPr>
            <a:spLocks noGrp="1"/>
          </p:cNvSpPr>
          <p:nvPr>
            <p:ph type="sldNum" sz="quarter" idx="12"/>
          </p:nvPr>
        </p:nvSpPr>
        <p:spPr/>
        <p:txBody>
          <a:bodyPr/>
          <a:lstStyle/>
          <a:p>
            <a:fld id="{0088AB57-2DBE-44A3-AE96-942C49E954BF}" type="slidenum">
              <a:rPr lang="en-US" smtClean="0"/>
              <a:pPr/>
              <a:t>14</a:t>
            </a:fld>
            <a:endParaRPr lang="en-US" dirty="0"/>
          </a:p>
        </p:txBody>
      </p:sp>
      <p:sp>
        <p:nvSpPr>
          <p:cNvPr id="6" name="Content Placeholder 5">
            <a:extLst>
              <a:ext uri="{FF2B5EF4-FFF2-40B4-BE49-F238E27FC236}">
                <a16:creationId xmlns:a16="http://schemas.microsoft.com/office/drawing/2014/main" id="{AC63A2BE-AC31-5A5F-C633-E39DF0CEAFB0}"/>
              </a:ext>
            </a:extLst>
          </p:cNvPr>
          <p:cNvSpPr>
            <a:spLocks noGrp="1"/>
          </p:cNvSpPr>
          <p:nvPr>
            <p:ph sz="quarter" idx="13"/>
          </p:nvPr>
        </p:nvSpPr>
        <p:spPr>
          <a:xfrm>
            <a:off x="0" y="1249680"/>
            <a:ext cx="11768137" cy="5279457"/>
          </a:xfrm>
        </p:spPr>
        <p:txBody>
          <a:bodyPr>
            <a:noAutofit/>
          </a:bodyPr>
          <a:lstStyle/>
          <a:p>
            <a:r>
              <a:rPr lang="en-US" sz="2000" b="1" dirty="0">
                <a:latin typeface="+mn-lt"/>
              </a:rPr>
              <a:t>Special Route Services (Auxiliary or ESY Services)</a:t>
            </a:r>
          </a:p>
          <a:p>
            <a:pPr marL="342900" indent="-342900">
              <a:buFont typeface="Wingdings" panose="05000000000000000000" pitchFamily="2" charset="2"/>
              <a:buChar char="Ø"/>
            </a:pPr>
            <a:r>
              <a:rPr lang="en-US" sz="2000" dirty="0">
                <a:latin typeface="+mn-lt"/>
              </a:rPr>
              <a:t>Your district may report:</a:t>
            </a:r>
          </a:p>
          <a:p>
            <a:pPr marL="1028700" lvl="1" indent="-342900">
              <a:buFont typeface="Wingdings" panose="05000000000000000000" pitchFamily="2" charset="2"/>
              <a:buChar char="Ø"/>
            </a:pPr>
            <a:r>
              <a:rPr lang="en-US" sz="2000" dirty="0"/>
              <a:t>specialized transportation of a Special-Program Student during the regular school year and school day for the student to receive: </a:t>
            </a:r>
          </a:p>
          <a:p>
            <a:pPr marL="1485900" lvl="2" indent="-342900">
              <a:buFont typeface="Wingdings" panose="05000000000000000000" pitchFamily="2" charset="2"/>
              <a:buChar char="Ø"/>
            </a:pPr>
            <a:r>
              <a:rPr lang="en-US" sz="1400" dirty="0"/>
              <a:t>Education services, including community-based instruction, required by the student’s IEP or Section 504 accommodations plan</a:t>
            </a:r>
          </a:p>
          <a:p>
            <a:pPr marL="1485900" lvl="2" indent="-342900">
              <a:buFont typeface="Wingdings" panose="05000000000000000000" pitchFamily="2" charset="2"/>
              <a:buChar char="Ø"/>
            </a:pPr>
            <a:r>
              <a:rPr lang="en-US" sz="1400" dirty="0"/>
              <a:t>Noninstructional support services, such as developmental or corrective supplementary services, including health exams, diagnostic testing, counseling, and therapy, required by the student’s IEP</a:t>
            </a:r>
          </a:p>
          <a:p>
            <a:pPr marL="1485900" lvl="2" indent="-342900">
              <a:buFont typeface="Wingdings" panose="05000000000000000000" pitchFamily="2" charset="2"/>
              <a:buChar char="Ø"/>
            </a:pPr>
            <a:endParaRPr lang="en-US" sz="1400" dirty="0"/>
          </a:p>
          <a:p>
            <a:pPr marL="1028700" lvl="1" indent="-342900">
              <a:buFont typeface="Wingdings" panose="05000000000000000000" pitchFamily="2" charset="2"/>
              <a:buChar char="Ø"/>
            </a:pPr>
            <a:r>
              <a:rPr lang="en-US" sz="2000" dirty="0"/>
              <a:t>specialized transportation of a Special-Program Student to and from IEP-required ESY services</a:t>
            </a:r>
          </a:p>
          <a:p>
            <a:pPr marL="1485900" lvl="2" indent="-342900">
              <a:buFont typeface="Wingdings" panose="05000000000000000000" pitchFamily="2" charset="2"/>
              <a:buChar char="Ø"/>
            </a:pPr>
            <a:r>
              <a:rPr lang="en-US" sz="1400" dirty="0"/>
              <a:t>These services may be provided during the summer</a:t>
            </a:r>
          </a:p>
          <a:p>
            <a:pPr marL="1485900" lvl="2" indent="-342900">
              <a:buFont typeface="Wingdings" panose="05000000000000000000" pitchFamily="2" charset="2"/>
              <a:buChar char="Ø"/>
            </a:pPr>
            <a:endParaRPr lang="en-US" sz="1200" dirty="0">
              <a:latin typeface="+mn-lt"/>
            </a:endParaRPr>
          </a:p>
          <a:p>
            <a:pPr marL="1028700" lvl="1" indent="-342900">
              <a:buFont typeface="Wingdings" panose="05000000000000000000" pitchFamily="2" charset="2"/>
              <a:buChar char="Ø"/>
            </a:pPr>
            <a:endParaRPr lang="en-US" sz="2000" dirty="0">
              <a:latin typeface="+mn-lt"/>
            </a:endParaRPr>
          </a:p>
          <a:p>
            <a:endParaRPr lang="en-US" sz="2000" dirty="0">
              <a:latin typeface="+mn-lt"/>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effectLst/>
                <a:uLnTx/>
                <a:uFillTx/>
                <a:latin typeface="+mn-lt"/>
                <a:ea typeface="+mn-ea"/>
                <a:cs typeface="+mn-cs"/>
              </a:rPr>
              <a:t>Important: </a:t>
            </a:r>
            <a:r>
              <a:rPr lang="en-US" sz="2000" dirty="0">
                <a:latin typeface="+mn-lt"/>
              </a:rPr>
              <a:t>Transportation for ESY services includes transportation to school (at the beginning of the student’s school day) and from school (at the end of the day).</a:t>
            </a:r>
          </a:p>
        </p:txBody>
      </p:sp>
    </p:spTree>
    <p:extLst>
      <p:ext uri="{BB962C8B-B14F-4D97-AF65-F5344CB8AC3E}">
        <p14:creationId xmlns:p14="http://schemas.microsoft.com/office/powerpoint/2010/main" val="713303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3E15-07CE-587A-B141-0C751BF0699D}"/>
              </a:ext>
            </a:extLst>
          </p:cNvPr>
          <p:cNvSpPr>
            <a:spLocks noGrp="1"/>
          </p:cNvSpPr>
          <p:nvPr>
            <p:ph type="title"/>
          </p:nvPr>
        </p:nvSpPr>
        <p:spPr/>
        <p:txBody>
          <a:bodyPr>
            <a:normAutofit/>
          </a:bodyPr>
          <a:lstStyle/>
          <a:p>
            <a:r>
              <a:rPr lang="en-US" dirty="0">
                <a:latin typeface="+mn-lt"/>
              </a:rPr>
              <a:t>Transportation Eligible for Allotment Purposes</a:t>
            </a:r>
          </a:p>
        </p:txBody>
      </p:sp>
      <p:sp>
        <p:nvSpPr>
          <p:cNvPr id="3" name="Slide Number Placeholder 2">
            <a:extLst>
              <a:ext uri="{FF2B5EF4-FFF2-40B4-BE49-F238E27FC236}">
                <a16:creationId xmlns:a16="http://schemas.microsoft.com/office/drawing/2014/main" id="{E2BC93B8-B4BE-A2DD-ADA0-AD696CAE9523}"/>
              </a:ext>
            </a:extLst>
          </p:cNvPr>
          <p:cNvSpPr>
            <a:spLocks noGrp="1"/>
          </p:cNvSpPr>
          <p:nvPr>
            <p:ph type="sldNum" sz="quarter" idx="12"/>
          </p:nvPr>
        </p:nvSpPr>
        <p:spPr/>
        <p:txBody>
          <a:bodyPr/>
          <a:lstStyle/>
          <a:p>
            <a:fld id="{0088AB57-2DBE-44A3-AE96-942C49E954BF}" type="slidenum">
              <a:rPr lang="en-US" smtClean="0"/>
              <a:pPr/>
              <a:t>15</a:t>
            </a:fld>
            <a:endParaRPr lang="en-US" dirty="0"/>
          </a:p>
        </p:txBody>
      </p:sp>
      <p:sp>
        <p:nvSpPr>
          <p:cNvPr id="4" name="Content Placeholder 3">
            <a:extLst>
              <a:ext uri="{FF2B5EF4-FFF2-40B4-BE49-F238E27FC236}">
                <a16:creationId xmlns:a16="http://schemas.microsoft.com/office/drawing/2014/main" id="{6F43FF3B-53D3-3840-213F-D11D94C872A0}"/>
              </a:ext>
            </a:extLst>
          </p:cNvPr>
          <p:cNvSpPr>
            <a:spLocks noGrp="1"/>
          </p:cNvSpPr>
          <p:nvPr>
            <p:ph sz="quarter" idx="13"/>
          </p:nvPr>
        </p:nvSpPr>
        <p:spPr>
          <a:xfrm>
            <a:off x="0" y="1353313"/>
            <a:ext cx="12095922" cy="5175824"/>
          </a:xfrm>
        </p:spPr>
        <p:txBody>
          <a:bodyPr>
            <a:noAutofit/>
          </a:bodyPr>
          <a:lstStyle/>
          <a:p>
            <a:r>
              <a:rPr lang="en-US" dirty="0">
                <a:latin typeface="+mn-lt"/>
              </a:rPr>
              <a:t>Career and Technical Education (CTE) Route Services are:</a:t>
            </a:r>
          </a:p>
          <a:p>
            <a:pPr marL="1143000" lvl="1" indent="-457200">
              <a:buFont typeface="Wingdings" panose="05000000000000000000" pitchFamily="2" charset="2"/>
              <a:buChar char="Ø"/>
            </a:pPr>
            <a:r>
              <a:rPr lang="en-US" dirty="0"/>
              <a:t>Transportation of Regular- </a:t>
            </a:r>
            <a:r>
              <a:rPr lang="en-US" b="1" u="sng" dirty="0"/>
              <a:t>or</a:t>
            </a:r>
            <a:r>
              <a:rPr lang="en-US" dirty="0"/>
              <a:t> Special-Program Students (during the school day) to attend a </a:t>
            </a:r>
            <a:r>
              <a:rPr lang="en-US" i="1" u="sng" dirty="0">
                <a:solidFill>
                  <a:srgbClr val="0000FF"/>
                </a:solidFill>
                <a:hlinkClick r:id="rId2"/>
              </a:rPr>
              <a:t>TEA-approved CTE course</a:t>
            </a:r>
            <a:r>
              <a:rPr lang="en-US" dirty="0"/>
              <a:t>, that is not available at the students’ campus of attendance</a:t>
            </a:r>
            <a:r>
              <a:rPr kumimoji="0" lang="en-US" b="0" i="0" u="none" strike="noStrike" kern="1200" cap="none" spc="0" normalizeH="0" baseline="0" noProof="0" dirty="0">
                <a:ln>
                  <a:noFill/>
                </a:ln>
                <a:solidFill>
                  <a:prstClr val="black"/>
                </a:solidFill>
                <a:effectLst/>
                <a:uLnTx/>
                <a:uFillTx/>
                <a:ea typeface="+mn-ea"/>
                <a:cs typeface="+mn-cs"/>
              </a:rPr>
              <a:t> and makes up only a </a:t>
            </a:r>
            <a:r>
              <a:rPr kumimoji="0" lang="en-US" b="1" i="0" u="none" strike="noStrike" kern="1200" cap="none" spc="0" normalizeH="0" baseline="0" noProof="0" dirty="0">
                <a:ln>
                  <a:noFill/>
                </a:ln>
                <a:solidFill>
                  <a:prstClr val="black"/>
                </a:solidFill>
                <a:effectLst/>
                <a:uLnTx/>
                <a:uFillTx/>
                <a:ea typeface="+mn-ea"/>
                <a:cs typeface="+mn-cs"/>
              </a:rPr>
              <a:t>part of the student’s instructional day</a:t>
            </a:r>
            <a:r>
              <a:rPr lang="en-US" dirty="0"/>
              <a:t>, and is provided at:</a:t>
            </a:r>
          </a:p>
          <a:p>
            <a:pPr marL="1600200" lvl="2" indent="-457200">
              <a:buFont typeface="Wingdings" panose="05000000000000000000" pitchFamily="2" charset="2"/>
              <a:buChar char="Ø"/>
            </a:pPr>
            <a:r>
              <a:rPr lang="en-US" sz="1800" dirty="0"/>
              <a:t>another secondary public-school campus or work-based instructional site inside or outside your district</a:t>
            </a:r>
          </a:p>
          <a:p>
            <a:pPr marL="1600200" lvl="2" indent="-457200">
              <a:buFont typeface="Wingdings" panose="05000000000000000000" pitchFamily="2" charset="2"/>
              <a:buChar char="Ø"/>
            </a:pPr>
            <a:r>
              <a:rPr lang="en-US" sz="1800" dirty="0"/>
              <a:t>a campus in a neighboring district with which your district has a cooperative agreement, or </a:t>
            </a:r>
          </a:p>
          <a:p>
            <a:pPr marL="1600200" lvl="2" indent="-457200">
              <a:buFont typeface="Wingdings" panose="05000000000000000000" pitchFamily="2" charset="2"/>
              <a:buChar char="Ø"/>
            </a:pPr>
            <a:r>
              <a:rPr lang="en-US" sz="1800" dirty="0"/>
              <a:t>a state-regulated public or private postsecondary educational institution or proprietary trade or technical school under a contract for CTE instruction</a:t>
            </a:r>
          </a:p>
          <a:p>
            <a:pPr lvl="1" indent="0">
              <a:buNone/>
            </a:pPr>
            <a:endParaRPr lang="en-US" dirty="0"/>
          </a:p>
          <a:p>
            <a:pPr lvl="1" indent="0">
              <a:buNone/>
            </a:pPr>
            <a:endParaRPr lang="en-US" dirty="0"/>
          </a:p>
          <a:p>
            <a:pPr marR="0" lvl="0" algn="l" defTabSz="914400" rtl="0" eaLnBrk="1" fontAlgn="auto" latinLnBrk="0" hangingPunct="1">
              <a:lnSpc>
                <a:spcPct val="90000"/>
              </a:lnSpc>
              <a:spcBef>
                <a:spcPts val="1000"/>
              </a:spcBef>
              <a:spcAft>
                <a:spcPts val="0"/>
              </a:spcAft>
              <a:buClrTx/>
              <a:buSzTx/>
              <a:tabLst/>
              <a:defRPr/>
            </a:pPr>
            <a:r>
              <a:rPr kumimoji="0" lang="en-US" sz="2200" b="0" i="0" u="none" strike="noStrike" kern="1200" cap="none" spc="0" normalizeH="0" baseline="0" noProof="0" dirty="0">
                <a:ln>
                  <a:noFill/>
                </a:ln>
                <a:solidFill>
                  <a:srgbClr val="000000"/>
                </a:solidFill>
                <a:effectLst/>
                <a:uLnTx/>
                <a:uFillTx/>
                <a:latin typeface="+mn-lt"/>
                <a:ea typeface="+mn-ea"/>
                <a:cs typeface="+mn-cs"/>
              </a:rPr>
              <a:t>A district administrator must confirm that a course is a TEA-approved CTE course </a:t>
            </a:r>
            <a:r>
              <a:rPr kumimoji="0" lang="en-US" sz="2200" b="1" i="0" u="none" strike="noStrike" kern="1200" cap="none" spc="0" normalizeH="0" baseline="0" noProof="0" dirty="0">
                <a:ln>
                  <a:noFill/>
                </a:ln>
                <a:solidFill>
                  <a:srgbClr val="000000"/>
                </a:solidFill>
                <a:effectLst/>
                <a:uLnTx/>
                <a:uFillTx/>
                <a:latin typeface="+mn-lt"/>
                <a:ea typeface="+mn-ea"/>
                <a:cs typeface="+mn-cs"/>
              </a:rPr>
              <a:t>before</a:t>
            </a:r>
            <a:r>
              <a:rPr kumimoji="0" lang="en-US" sz="2200" b="0" i="0" u="none" strike="noStrike" kern="1200" cap="none" spc="0" normalizeH="0" baseline="0" noProof="0" dirty="0">
                <a:ln>
                  <a:noFill/>
                </a:ln>
                <a:solidFill>
                  <a:srgbClr val="000000"/>
                </a:solidFill>
                <a:effectLst/>
                <a:uLnTx/>
                <a:uFillTx/>
                <a:latin typeface="+mn-lt"/>
                <a:ea typeface="+mn-ea"/>
                <a:cs typeface="+mn-cs"/>
              </a:rPr>
              <a:t> your district reports CTE route services related to the course.</a:t>
            </a:r>
            <a:endParaRPr lang="en-US" dirty="0">
              <a:latin typeface="+mn-lt"/>
            </a:endParaRPr>
          </a:p>
        </p:txBody>
      </p:sp>
    </p:spTree>
    <p:extLst>
      <p:ext uri="{BB962C8B-B14F-4D97-AF65-F5344CB8AC3E}">
        <p14:creationId xmlns:p14="http://schemas.microsoft.com/office/powerpoint/2010/main" val="255490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3E15-07CE-587A-B141-0C751BF0699D}"/>
              </a:ext>
            </a:extLst>
          </p:cNvPr>
          <p:cNvSpPr>
            <a:spLocks noGrp="1"/>
          </p:cNvSpPr>
          <p:nvPr>
            <p:ph type="title"/>
          </p:nvPr>
        </p:nvSpPr>
        <p:spPr/>
        <p:txBody>
          <a:bodyPr>
            <a:normAutofit/>
          </a:bodyPr>
          <a:lstStyle/>
          <a:p>
            <a:r>
              <a:rPr lang="en-US" dirty="0">
                <a:latin typeface="+mn-lt"/>
              </a:rPr>
              <a:t>Transportation Eligible for Allotment Purposes</a:t>
            </a:r>
          </a:p>
        </p:txBody>
      </p:sp>
      <p:sp>
        <p:nvSpPr>
          <p:cNvPr id="3" name="Slide Number Placeholder 2">
            <a:extLst>
              <a:ext uri="{FF2B5EF4-FFF2-40B4-BE49-F238E27FC236}">
                <a16:creationId xmlns:a16="http://schemas.microsoft.com/office/drawing/2014/main" id="{E2BC93B8-B4BE-A2DD-ADA0-AD696CAE9523}"/>
              </a:ext>
            </a:extLst>
          </p:cNvPr>
          <p:cNvSpPr>
            <a:spLocks noGrp="1"/>
          </p:cNvSpPr>
          <p:nvPr>
            <p:ph type="sldNum" sz="quarter" idx="12"/>
          </p:nvPr>
        </p:nvSpPr>
        <p:spPr/>
        <p:txBody>
          <a:bodyPr/>
          <a:lstStyle/>
          <a:p>
            <a:fld id="{0088AB57-2DBE-44A3-AE96-942C49E954BF}" type="slidenum">
              <a:rPr lang="en-US" smtClean="0"/>
              <a:pPr/>
              <a:t>16</a:t>
            </a:fld>
            <a:endParaRPr lang="en-US" dirty="0"/>
          </a:p>
        </p:txBody>
      </p:sp>
      <p:sp>
        <p:nvSpPr>
          <p:cNvPr id="4" name="Content Placeholder 3">
            <a:extLst>
              <a:ext uri="{FF2B5EF4-FFF2-40B4-BE49-F238E27FC236}">
                <a16:creationId xmlns:a16="http://schemas.microsoft.com/office/drawing/2014/main" id="{6F43FF3B-53D3-3840-213F-D11D94C872A0}"/>
              </a:ext>
            </a:extLst>
          </p:cNvPr>
          <p:cNvSpPr>
            <a:spLocks noGrp="1"/>
          </p:cNvSpPr>
          <p:nvPr>
            <p:ph sz="quarter" idx="13"/>
          </p:nvPr>
        </p:nvSpPr>
        <p:spPr>
          <a:xfrm>
            <a:off x="0" y="1353313"/>
            <a:ext cx="12192000" cy="5175824"/>
          </a:xfrm>
        </p:spPr>
        <p:txBody>
          <a:bodyPr>
            <a:noAutofit/>
          </a:bodyPr>
          <a:lstStyle/>
          <a:p>
            <a:r>
              <a:rPr lang="en-US" dirty="0">
                <a:latin typeface="+mn-lt"/>
              </a:rPr>
              <a:t>Private Route Services are:</a:t>
            </a:r>
          </a:p>
          <a:p>
            <a:pPr marL="1143000" lvl="1" indent="-457200">
              <a:buFont typeface="Wingdings" panose="05000000000000000000" pitchFamily="2" charset="2"/>
              <a:buChar char="Ø"/>
            </a:pPr>
            <a:r>
              <a:rPr lang="en-US" dirty="0"/>
              <a:t>Transportation to school (at the beginning of the school day) and from school (at the end of the school day) by </a:t>
            </a:r>
            <a:r>
              <a:rPr lang="en-US" b="1" dirty="0"/>
              <a:t>privately owned or commercial transportation </a:t>
            </a:r>
            <a:r>
              <a:rPr lang="en-US" dirty="0"/>
              <a:t>for Regular- and Special-Program Students, whom your school district determines to be eligible and provides grants</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[TEC</a:t>
            </a:r>
            <a:r>
              <a:rPr kumimoji="0" lang="en-US" sz="2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200" b="0" i="1" u="sng" strike="noStrike" kern="1200" cap="none" spc="0" normalizeH="0" baseline="0" noProof="0" dirty="0">
                <a:ln>
                  <a:noFill/>
                </a:ln>
                <a:solidFill>
                  <a:srgbClr val="0070C0"/>
                </a:solidFill>
                <a:effectLst/>
                <a:uLnTx/>
                <a:uFillTx/>
                <a:latin typeface="Calibri" panose="020F0502020204030204" pitchFamily="34" charset="0"/>
                <a:ea typeface="+mn-ea"/>
                <a:cs typeface="+mn-cs"/>
                <a:hlinkClick r:id="rId2"/>
              </a:rPr>
              <a:t>§48.151</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(e),(g)]</a:t>
            </a:r>
            <a:r>
              <a:rPr lang="en-US" dirty="0"/>
              <a:t>, due to </a:t>
            </a:r>
            <a:r>
              <a:rPr lang="en-US" u="sng" dirty="0"/>
              <a:t>experiencing extreme hardship</a:t>
            </a:r>
            <a:r>
              <a:rPr lang="en-US" dirty="0"/>
              <a:t> in getting to and from school</a:t>
            </a:r>
          </a:p>
          <a:p>
            <a:pPr marL="457200" indent="-457200">
              <a:buFont typeface="Wingdings" panose="05000000000000000000" pitchFamily="2" charset="2"/>
              <a:buChar char="Ø"/>
            </a:pPr>
            <a:endParaRPr lang="en-US" sz="800" dirty="0">
              <a:latin typeface="+mn-lt"/>
            </a:endParaRPr>
          </a:p>
          <a:p>
            <a:pPr marL="342900" indent="-342900">
              <a:buFont typeface="Wingdings" panose="05000000000000000000" pitchFamily="2" charset="2"/>
              <a:buChar char="Ø"/>
            </a:pPr>
            <a:r>
              <a:rPr lang="en-US" sz="2000" dirty="0">
                <a:latin typeface="+mn-lt"/>
              </a:rPr>
              <a:t>Your district must determine eligibility for Private Route Services on a case-by-case basis. It must not base eligibility determinations on parent requests. The unavailability or inconvenience of district operated Route Services does </a:t>
            </a:r>
            <a:r>
              <a:rPr lang="en-US" sz="2000" b="1" u="sng" dirty="0">
                <a:latin typeface="+mn-lt"/>
              </a:rPr>
              <a:t>not</a:t>
            </a:r>
            <a:r>
              <a:rPr lang="en-US" sz="2000" dirty="0">
                <a:latin typeface="+mn-lt"/>
              </a:rPr>
              <a:t> constitute an extreme hardship.</a:t>
            </a:r>
          </a:p>
          <a:p>
            <a:pPr marL="342900" indent="-342900">
              <a:buFont typeface="Wingdings" panose="05000000000000000000" pitchFamily="2" charset="2"/>
              <a:buChar char="Ø"/>
            </a:pPr>
            <a:endParaRPr lang="en-US" sz="800" dirty="0">
              <a:latin typeface="+mn-lt"/>
            </a:endParaRPr>
          </a:p>
          <a:p>
            <a:pPr marL="342900" indent="-342900">
              <a:buFont typeface="Wingdings" panose="05000000000000000000" pitchFamily="2" charset="2"/>
              <a:buChar char="Ø"/>
            </a:pPr>
            <a:r>
              <a:rPr lang="en-US" sz="2000" dirty="0">
                <a:latin typeface="+mn-lt"/>
              </a:rPr>
              <a:t>If transportation is provided by a parent’s agent, your district should require and maintain the parent to sign a statement of authorization. If a parent or the parent’s designated agent is providing transportation, TEA recommends that your district’s school board execute a written contract that stipulates the terms of reimbursement and requirement to maintain proof of adequate liability insurance coverage for transporting persons for compensation. </a:t>
            </a:r>
          </a:p>
          <a:p>
            <a:endParaRPr lang="en-US" sz="2000" dirty="0">
              <a:latin typeface="+mn-lt"/>
            </a:endParaRPr>
          </a:p>
        </p:txBody>
      </p:sp>
    </p:spTree>
    <p:extLst>
      <p:ext uri="{BB962C8B-B14F-4D97-AF65-F5344CB8AC3E}">
        <p14:creationId xmlns:p14="http://schemas.microsoft.com/office/powerpoint/2010/main" val="2054325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314F6F-F263-1E1F-FDFC-0B01F8619989}"/>
              </a:ext>
            </a:extLst>
          </p:cNvPr>
          <p:cNvSpPr>
            <a:spLocks noGrp="1"/>
          </p:cNvSpPr>
          <p:nvPr>
            <p:ph type="title"/>
          </p:nvPr>
        </p:nvSpPr>
        <p:spPr>
          <a:xfrm>
            <a:off x="1755913" y="225663"/>
            <a:ext cx="9597887" cy="710206"/>
          </a:xfrm>
        </p:spPr>
        <p:txBody>
          <a:bodyPr>
            <a:normAutofit/>
          </a:bodyPr>
          <a:lstStyle/>
          <a:p>
            <a:r>
              <a:rPr lang="en-US" dirty="0">
                <a:latin typeface="+mn-lt"/>
              </a:rPr>
              <a:t>Transportation Eligible for Allotment Purposes</a:t>
            </a:r>
          </a:p>
        </p:txBody>
      </p:sp>
      <p:sp>
        <p:nvSpPr>
          <p:cNvPr id="3" name="Slide Number Placeholder 2">
            <a:extLst>
              <a:ext uri="{FF2B5EF4-FFF2-40B4-BE49-F238E27FC236}">
                <a16:creationId xmlns:a16="http://schemas.microsoft.com/office/drawing/2014/main" id="{8C276895-C10E-707D-0725-879F338E1B81}"/>
              </a:ext>
            </a:extLst>
          </p:cNvPr>
          <p:cNvSpPr>
            <a:spLocks noGrp="1"/>
          </p:cNvSpPr>
          <p:nvPr>
            <p:ph type="sldNum" sz="quarter" idx="12"/>
          </p:nvPr>
        </p:nvSpPr>
        <p:spPr/>
        <p:txBody>
          <a:bodyPr/>
          <a:lstStyle/>
          <a:p>
            <a:fld id="{0088AB57-2DBE-44A3-AE96-942C49E954BF}" type="slidenum">
              <a:rPr lang="en-US" smtClean="0"/>
              <a:pPr/>
              <a:t>17</a:t>
            </a:fld>
            <a:endParaRPr lang="en-US" dirty="0"/>
          </a:p>
        </p:txBody>
      </p:sp>
      <p:sp>
        <p:nvSpPr>
          <p:cNvPr id="6" name="Content Placeholder 5">
            <a:extLst>
              <a:ext uri="{FF2B5EF4-FFF2-40B4-BE49-F238E27FC236}">
                <a16:creationId xmlns:a16="http://schemas.microsoft.com/office/drawing/2014/main" id="{AC63A2BE-AC31-5A5F-C633-E39DF0CEAFB0}"/>
              </a:ext>
            </a:extLst>
          </p:cNvPr>
          <p:cNvSpPr>
            <a:spLocks noGrp="1"/>
          </p:cNvSpPr>
          <p:nvPr>
            <p:ph sz="quarter" idx="13"/>
          </p:nvPr>
        </p:nvSpPr>
        <p:spPr>
          <a:xfrm>
            <a:off x="0" y="1249680"/>
            <a:ext cx="11768137" cy="5279457"/>
          </a:xfrm>
        </p:spPr>
        <p:txBody>
          <a:bodyPr>
            <a:noAutofit/>
          </a:bodyPr>
          <a:lstStyle/>
          <a:p>
            <a:r>
              <a:rPr lang="en-US" sz="2000" b="1" dirty="0">
                <a:latin typeface="+mn-lt"/>
              </a:rPr>
              <a:t>Private Route Services (Regular-Program Student)</a:t>
            </a:r>
          </a:p>
          <a:p>
            <a:pPr marL="342900" indent="-342900">
              <a:buFont typeface="Wingdings" panose="05000000000000000000" pitchFamily="2" charset="2"/>
              <a:buChar char="Ø"/>
            </a:pPr>
            <a:r>
              <a:rPr lang="en-US" sz="2000" dirty="0">
                <a:latin typeface="+mn-lt"/>
              </a:rPr>
              <a:t>In the case of private route services, an eligible Regular-Program Student is one whom your district has determined is experiencing extreme hardship in getting to and from school because the student both:</a:t>
            </a:r>
          </a:p>
          <a:p>
            <a:pPr marL="1028700" lvl="1" indent="-342900">
              <a:buFont typeface="Wingdings" panose="05000000000000000000" pitchFamily="2" charset="2"/>
              <a:buChar char="Ø"/>
            </a:pPr>
            <a:r>
              <a:rPr lang="en-US" sz="1600" dirty="0"/>
              <a:t>resides in a geographically isolated area two or more miles from the nearest available school bus route (as measured along the shortest route that may be traveled on public or private roads); </a:t>
            </a:r>
            <a:r>
              <a:rPr lang="en-US" sz="1600" b="1" u="sng" dirty="0"/>
              <a:t>and</a:t>
            </a:r>
          </a:p>
          <a:p>
            <a:pPr marL="1028700" lvl="1" indent="-342900">
              <a:buFont typeface="Wingdings" panose="05000000000000000000" pitchFamily="2" charset="2"/>
              <a:buChar char="Ø"/>
            </a:pPr>
            <a:r>
              <a:rPr lang="en-US" sz="1600" dirty="0"/>
              <a:t>lives two or more miles from his or her home campus (as measured along the </a:t>
            </a:r>
            <a:r>
              <a:rPr lang="en-US" sz="1600" b="1" dirty="0"/>
              <a:t>shortest</a:t>
            </a:r>
            <a:r>
              <a:rPr lang="en-US" sz="1600" dirty="0"/>
              <a:t> route that may be traveled on public roads)</a:t>
            </a:r>
          </a:p>
          <a:p>
            <a:pPr marL="342900" indent="-342900">
              <a:buFont typeface="Wingdings" panose="05000000000000000000" pitchFamily="2" charset="2"/>
              <a:buChar char="Ø"/>
            </a:pPr>
            <a:endParaRPr lang="en-US" sz="2000" dirty="0"/>
          </a:p>
          <a:p>
            <a:r>
              <a:rPr lang="en-US" sz="2000" b="1" dirty="0">
                <a:latin typeface="+mn-lt"/>
              </a:rPr>
              <a:t>Private Route Services (Special-Program Student)</a:t>
            </a:r>
          </a:p>
          <a:p>
            <a:pPr marL="342900" indent="-342900">
              <a:buFont typeface="Wingdings" panose="05000000000000000000" pitchFamily="2" charset="2"/>
              <a:buChar char="Ø"/>
            </a:pPr>
            <a:r>
              <a:rPr lang="en-US" sz="2000" dirty="0">
                <a:latin typeface="+mn-lt"/>
              </a:rPr>
              <a:t>In the case of private route services, an eligible Special-Program Student is one whom your district has determined is experiencing extreme hardship in getting to and from school. Eligibility may be established by a student’s IEP if:</a:t>
            </a:r>
          </a:p>
          <a:p>
            <a:pPr marL="1028700" lvl="1" indent="-342900">
              <a:buFont typeface="Wingdings" panose="05000000000000000000" pitchFamily="2" charset="2"/>
              <a:buChar char="Ø"/>
            </a:pPr>
            <a:r>
              <a:rPr lang="en-US" sz="1600" dirty="0"/>
              <a:t>transportation is included as a required related service;</a:t>
            </a:r>
          </a:p>
          <a:p>
            <a:pPr marL="1028700" lvl="1" indent="-342900">
              <a:buFont typeface="Wingdings" panose="05000000000000000000" pitchFamily="2" charset="2"/>
              <a:buChar char="Ø"/>
            </a:pPr>
            <a:r>
              <a:rPr lang="en-US" sz="1600" dirty="0"/>
              <a:t>the ARD committee determines that transportation by a parent or the parent’s designee is in the best interest of the student in completing his or her education program; </a:t>
            </a:r>
            <a:r>
              <a:rPr lang="en-US" sz="1600" b="1" u="sng" dirty="0"/>
              <a:t>and</a:t>
            </a:r>
          </a:p>
          <a:p>
            <a:pPr marL="1028700" lvl="1" indent="-342900">
              <a:buFont typeface="Wingdings" panose="05000000000000000000" pitchFamily="2" charset="2"/>
              <a:buChar char="Ø"/>
            </a:pPr>
            <a:r>
              <a:rPr lang="en-US" sz="1600" dirty="0"/>
              <a:t>the ARD committee’s determination is included in the IEP</a:t>
            </a:r>
            <a:endParaRPr lang="en-US" sz="2000" dirty="0"/>
          </a:p>
        </p:txBody>
      </p:sp>
    </p:spTree>
    <p:extLst>
      <p:ext uri="{BB962C8B-B14F-4D97-AF65-F5344CB8AC3E}">
        <p14:creationId xmlns:p14="http://schemas.microsoft.com/office/powerpoint/2010/main" val="3626952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3A57-DB1D-C737-BF43-5F57C6AB70D7}"/>
              </a:ext>
            </a:extLst>
          </p:cNvPr>
          <p:cNvSpPr>
            <a:spLocks noGrp="1"/>
          </p:cNvSpPr>
          <p:nvPr>
            <p:ph type="title"/>
          </p:nvPr>
        </p:nvSpPr>
        <p:spPr/>
        <p:txBody>
          <a:bodyPr>
            <a:noAutofit/>
          </a:bodyPr>
          <a:lstStyle/>
          <a:p>
            <a:r>
              <a:rPr lang="en-US" dirty="0">
                <a:latin typeface="+mn-lt"/>
                <a:ea typeface="Open Sans" panose="020B0606030504020204" pitchFamily="34" charset="0"/>
                <a:cs typeface="Open Sans" panose="020B0606030504020204" pitchFamily="34" charset="0"/>
              </a:rPr>
              <a:t>Transportation </a:t>
            </a:r>
            <a:r>
              <a:rPr lang="en-US" dirty="0">
                <a:solidFill>
                  <a:srgbClr val="FF0000"/>
                </a:solidFill>
                <a:latin typeface="+mn-lt"/>
                <a:ea typeface="Open Sans" panose="020B0606030504020204" pitchFamily="34" charset="0"/>
                <a:cs typeface="Open Sans" panose="020B0606030504020204" pitchFamily="34" charset="0"/>
              </a:rPr>
              <a:t>Ineligible</a:t>
            </a:r>
            <a:r>
              <a:rPr lang="en-US" dirty="0">
                <a:latin typeface="+mn-lt"/>
                <a:ea typeface="Open Sans" panose="020B0606030504020204" pitchFamily="34" charset="0"/>
                <a:cs typeface="Open Sans" panose="020B0606030504020204" pitchFamily="34" charset="0"/>
              </a:rPr>
              <a:t> for Allotment Purposes</a:t>
            </a:r>
          </a:p>
        </p:txBody>
      </p:sp>
      <p:sp>
        <p:nvSpPr>
          <p:cNvPr id="3" name="Slide Number Placeholder 2">
            <a:extLst>
              <a:ext uri="{FF2B5EF4-FFF2-40B4-BE49-F238E27FC236}">
                <a16:creationId xmlns:a16="http://schemas.microsoft.com/office/drawing/2014/main" id="{E9CFA874-73A6-0D68-7599-585EAFCC10B2}"/>
              </a:ext>
            </a:extLst>
          </p:cNvPr>
          <p:cNvSpPr>
            <a:spLocks noGrp="1"/>
          </p:cNvSpPr>
          <p:nvPr>
            <p:ph type="sldNum" sz="quarter" idx="12"/>
          </p:nvPr>
        </p:nvSpPr>
        <p:spPr/>
        <p:txBody>
          <a:bodyPr/>
          <a:lstStyle/>
          <a:p>
            <a:fld id="{0088AB57-2DBE-44A3-AE96-942C49E954BF}" type="slidenum">
              <a:rPr lang="en-US" smtClean="0"/>
              <a:pPr/>
              <a:t>18</a:t>
            </a:fld>
            <a:endParaRPr lang="en-US" dirty="0"/>
          </a:p>
        </p:txBody>
      </p:sp>
      <p:sp>
        <p:nvSpPr>
          <p:cNvPr id="4" name="Content Placeholder 3">
            <a:extLst>
              <a:ext uri="{FF2B5EF4-FFF2-40B4-BE49-F238E27FC236}">
                <a16:creationId xmlns:a16="http://schemas.microsoft.com/office/drawing/2014/main" id="{6FBFCD5B-2349-6B66-B175-87C50EAB3B1C}"/>
              </a:ext>
            </a:extLst>
          </p:cNvPr>
          <p:cNvSpPr>
            <a:spLocks noGrp="1"/>
          </p:cNvSpPr>
          <p:nvPr>
            <p:ph sz="quarter" idx="13"/>
          </p:nvPr>
        </p:nvSpPr>
        <p:spPr>
          <a:xfrm>
            <a:off x="91440" y="1262270"/>
            <a:ext cx="12015215" cy="5266866"/>
          </a:xfrm>
        </p:spPr>
        <p:txBody>
          <a:bodyPr>
            <a:noAutofit/>
          </a:bodyPr>
          <a:lstStyle/>
          <a:p>
            <a:r>
              <a:rPr lang="en-US" sz="2000" u="none" strike="noStrike" baseline="0" dirty="0">
                <a:solidFill>
                  <a:srgbClr val="000000"/>
                </a:solidFill>
                <a:latin typeface="+mn-lt"/>
              </a:rPr>
              <a:t>The following types of transportation are </a:t>
            </a:r>
            <a:r>
              <a:rPr lang="en-US" sz="2000" b="1" u="sng" strike="noStrike" baseline="0" dirty="0">
                <a:solidFill>
                  <a:srgbClr val="000000"/>
                </a:solidFill>
                <a:latin typeface="+mn-lt"/>
              </a:rPr>
              <a:t>ineligible</a:t>
            </a:r>
            <a:r>
              <a:rPr lang="en-US" sz="2000" u="none" strike="noStrike" baseline="0" dirty="0">
                <a:solidFill>
                  <a:srgbClr val="000000"/>
                </a:solidFill>
                <a:latin typeface="+mn-lt"/>
              </a:rPr>
              <a:t> for Transportation Allotment purposes and must </a:t>
            </a:r>
            <a:r>
              <a:rPr lang="en-US" sz="2000" b="1" i="1" u="none" strike="noStrike" baseline="0" dirty="0">
                <a:solidFill>
                  <a:srgbClr val="000000"/>
                </a:solidFill>
                <a:latin typeface="+mn-lt"/>
              </a:rPr>
              <a:t>not</a:t>
            </a:r>
            <a:r>
              <a:rPr lang="en-US" sz="2000" u="none" strike="noStrike" baseline="0" dirty="0">
                <a:solidFill>
                  <a:srgbClr val="000000"/>
                </a:solidFill>
                <a:latin typeface="+mn-lt"/>
              </a:rPr>
              <a:t> be reported on the Route Services Report: </a:t>
            </a:r>
          </a:p>
          <a:p>
            <a:endParaRPr lang="en-US" sz="800" u="none" strike="noStrike" baseline="0" dirty="0">
              <a:solidFill>
                <a:srgbClr val="000000"/>
              </a:solidFill>
              <a:latin typeface="+mn-lt"/>
            </a:endParaRPr>
          </a:p>
          <a:p>
            <a:pPr marL="342900" indent="-342900">
              <a:spcBef>
                <a:spcPts val="600"/>
              </a:spcBef>
              <a:buFont typeface="Wingdings" panose="05000000000000000000" pitchFamily="2" charset="2"/>
              <a:buChar char="Ø"/>
            </a:pPr>
            <a:r>
              <a:rPr lang="en-US" sz="1800" b="0" i="0" u="none" strike="noStrike" baseline="0" dirty="0">
                <a:solidFill>
                  <a:srgbClr val="000000"/>
                </a:solidFill>
                <a:latin typeface="+mn-lt"/>
              </a:rPr>
              <a:t>Transportation to Head Start or Even Start Programs</a:t>
            </a:r>
            <a:endParaRPr lang="en-US" sz="1800" dirty="0">
              <a:solidFill>
                <a:srgbClr val="000000"/>
              </a:solidFill>
              <a:latin typeface="+mn-lt"/>
            </a:endParaRPr>
          </a:p>
          <a:p>
            <a:pPr marL="1028700" lvl="1" indent="-342900">
              <a:spcBef>
                <a:spcPts val="600"/>
              </a:spcBef>
              <a:buFont typeface="Wingdings" panose="05000000000000000000" pitchFamily="2" charset="2"/>
              <a:buChar char="Ø"/>
            </a:pPr>
            <a:r>
              <a:rPr lang="en-US" sz="1400" b="0" i="0" u="none" strike="noStrike" baseline="0" dirty="0">
                <a:solidFill>
                  <a:srgbClr val="000000"/>
                </a:solidFill>
              </a:rPr>
              <a:t>Transportation provided exclusively for students to attend the federal Head Start and Even Start programs is ineligible for transportation allotment purposes. This is because </a:t>
            </a:r>
            <a:r>
              <a:rPr lang="en-US" sz="1400" b="1" i="0" u="none" strike="noStrike" baseline="0" dirty="0">
                <a:solidFill>
                  <a:srgbClr val="000000"/>
                </a:solidFill>
              </a:rPr>
              <a:t>students who are not enrolled as school district students and not attending district educational curriculum courses with attendance reported through</a:t>
            </a:r>
            <a:r>
              <a:rPr lang="en-US" sz="1400" b="0" i="0" u="none" strike="noStrike" baseline="0" dirty="0">
                <a:solidFill>
                  <a:srgbClr val="000000"/>
                </a:solidFill>
              </a:rPr>
              <a:t> the Public Education Information Management System </a:t>
            </a:r>
            <a:r>
              <a:rPr lang="en-US" sz="1400" b="1" i="0" u="none" strike="noStrike" baseline="0" dirty="0">
                <a:solidFill>
                  <a:srgbClr val="000000"/>
                </a:solidFill>
              </a:rPr>
              <a:t>(PEIMS) are </a:t>
            </a:r>
            <a:r>
              <a:rPr lang="en-US" sz="1400" b="1" i="0" u="sng" strike="noStrike" baseline="0" dirty="0">
                <a:solidFill>
                  <a:srgbClr val="000000"/>
                </a:solidFill>
              </a:rPr>
              <a:t>not</a:t>
            </a:r>
            <a:r>
              <a:rPr lang="en-US" sz="1400" b="1" i="0" u="none" strike="noStrike" baseline="0" dirty="0">
                <a:solidFill>
                  <a:srgbClr val="000000"/>
                </a:solidFill>
              </a:rPr>
              <a:t> eligible </a:t>
            </a:r>
            <a:r>
              <a:rPr lang="en-US" sz="1400" b="0" i="0" u="none" strike="noStrike" baseline="0" dirty="0">
                <a:solidFill>
                  <a:srgbClr val="000000"/>
                </a:solidFill>
              </a:rPr>
              <a:t>students for transportation allotment purposes.</a:t>
            </a:r>
          </a:p>
          <a:p>
            <a:pPr>
              <a:spcBef>
                <a:spcPts val="600"/>
              </a:spcBef>
            </a:pPr>
            <a:endParaRPr lang="en-US" sz="800" b="0" i="0" u="none" strike="noStrike" baseline="0" dirty="0">
              <a:solidFill>
                <a:srgbClr val="000000"/>
              </a:solidFill>
            </a:endParaRPr>
          </a:p>
          <a:p>
            <a:pPr marL="342900" indent="-342900">
              <a:spcBef>
                <a:spcPts val="600"/>
              </a:spcBef>
              <a:buFont typeface="Wingdings" panose="05000000000000000000" pitchFamily="2" charset="2"/>
              <a:buChar char="Ø"/>
            </a:pPr>
            <a:r>
              <a:rPr lang="en-US" sz="1800" b="0" i="0" u="none" strike="noStrike" baseline="0" dirty="0">
                <a:solidFill>
                  <a:srgbClr val="000000"/>
                </a:solidFill>
                <a:latin typeface="+mn-lt"/>
              </a:rPr>
              <a:t>Transportation to/from Traditional Summer School</a:t>
            </a:r>
          </a:p>
          <a:p>
            <a:pPr marL="1028700" lvl="1" indent="-342900">
              <a:spcBef>
                <a:spcPts val="600"/>
              </a:spcBef>
              <a:buFont typeface="Wingdings" panose="05000000000000000000" pitchFamily="2" charset="2"/>
              <a:buChar char="Ø"/>
            </a:pPr>
            <a:r>
              <a:rPr lang="en-US" sz="1400" b="0" i="0" u="none" strike="noStrike" baseline="0" dirty="0">
                <a:solidFill>
                  <a:srgbClr val="000000"/>
                </a:solidFill>
              </a:rPr>
              <a:t>Summer school transportation is ineligible for transportation allotment purposes </a:t>
            </a:r>
            <a:r>
              <a:rPr lang="en-US" sz="1400" b="0" i="0" u="sng" strike="noStrike" baseline="0" dirty="0">
                <a:solidFill>
                  <a:srgbClr val="000000"/>
                </a:solidFill>
              </a:rPr>
              <a:t>unless</a:t>
            </a:r>
            <a:r>
              <a:rPr lang="en-US" sz="1400" b="0" i="0" u="none" strike="noStrike" baseline="0" dirty="0">
                <a:solidFill>
                  <a:srgbClr val="000000"/>
                </a:solidFill>
              </a:rPr>
              <a:t> it is provided to a </a:t>
            </a:r>
            <a:r>
              <a:rPr lang="en-US" sz="1400" b="0" i="0" u="sng" strike="noStrike" baseline="0" dirty="0">
                <a:solidFill>
                  <a:srgbClr val="000000"/>
                </a:solidFill>
              </a:rPr>
              <a:t>Special-Program Student</a:t>
            </a:r>
            <a:r>
              <a:rPr lang="en-US" sz="1400" b="0" i="0" u="none" strike="noStrike" baseline="0" dirty="0">
                <a:solidFill>
                  <a:srgbClr val="000000"/>
                </a:solidFill>
              </a:rPr>
              <a:t> whose IEP documents a need for such transportation. </a:t>
            </a:r>
          </a:p>
          <a:p>
            <a:pPr marL="1028700" lvl="1" indent="-342900">
              <a:spcBef>
                <a:spcPts val="600"/>
              </a:spcBef>
              <a:buFont typeface="Wingdings" panose="05000000000000000000" pitchFamily="2" charset="2"/>
              <a:buChar char="Ø"/>
            </a:pPr>
            <a:endParaRPr lang="en-US" sz="800" b="0" i="0" u="none" strike="noStrike" baseline="0" dirty="0">
              <a:solidFill>
                <a:srgbClr val="000000"/>
              </a:solidFill>
            </a:endParaRPr>
          </a:p>
          <a:p>
            <a:pPr marL="342900" indent="-342900">
              <a:spcBef>
                <a:spcPts val="600"/>
              </a:spcBef>
              <a:buFont typeface="Wingdings" panose="05000000000000000000" pitchFamily="2" charset="2"/>
              <a:buChar char="Ø"/>
            </a:pPr>
            <a:r>
              <a:rPr lang="en-US" sz="1800" dirty="0">
                <a:solidFill>
                  <a:srgbClr val="000000"/>
                </a:solidFill>
                <a:latin typeface="+mn-lt"/>
              </a:rPr>
              <a:t>Transportation to/from Non-Academic School-Related Activities</a:t>
            </a:r>
          </a:p>
          <a:p>
            <a:pPr marL="1028700" lvl="1" indent="-342900">
              <a:spcBef>
                <a:spcPts val="600"/>
              </a:spcBef>
              <a:buFont typeface="Wingdings" panose="05000000000000000000" pitchFamily="2" charset="2"/>
              <a:buChar char="Ø"/>
            </a:pPr>
            <a:r>
              <a:rPr lang="en-US" sz="1400" dirty="0">
                <a:solidFill>
                  <a:srgbClr val="000000"/>
                </a:solidFill>
              </a:rPr>
              <a:t>Transportation provided to Regular- or Special-Program Students to or from nonacademic school-related activities (extra or cocurricular events or field trips) is ineligible for transportation allotment purposes. </a:t>
            </a:r>
          </a:p>
          <a:p>
            <a:pPr marL="1028700" lvl="1" indent="-342900">
              <a:spcBef>
                <a:spcPts val="600"/>
              </a:spcBef>
              <a:buFont typeface="Wingdings" panose="05000000000000000000" pitchFamily="2" charset="2"/>
              <a:buChar char="Ø"/>
            </a:pPr>
            <a:endParaRPr lang="en-US" sz="800" dirty="0">
              <a:solidFill>
                <a:srgbClr val="000000"/>
              </a:solidFill>
            </a:endParaRPr>
          </a:p>
          <a:p>
            <a:pPr marL="342900" indent="-342900">
              <a:spcBef>
                <a:spcPts val="600"/>
              </a:spcBef>
              <a:buFont typeface="Wingdings" panose="05000000000000000000" pitchFamily="2" charset="2"/>
              <a:buChar char="Ø"/>
            </a:pPr>
            <a:r>
              <a:rPr lang="en-US" sz="1800" dirty="0">
                <a:solidFill>
                  <a:srgbClr val="000000"/>
                </a:solidFill>
                <a:latin typeface="+mn-lt"/>
              </a:rPr>
              <a:t>Transportation of Interdistrict Volunteer Transfer Students (Interlocal agreements)</a:t>
            </a:r>
          </a:p>
          <a:p>
            <a:pPr marL="1143000" lvl="1" indent="-457200">
              <a:buFont typeface="Wingdings" panose="05000000000000000000" pitchFamily="2" charset="2"/>
              <a:buChar char="Ø"/>
            </a:pPr>
            <a:r>
              <a:rPr kumimoji="0" lang="en-US" sz="1400" b="0" i="0" u="none" strike="noStrike" kern="1200" cap="none" spc="0" normalizeH="0" baseline="0" noProof="0" dirty="0">
                <a:ln>
                  <a:noFill/>
                </a:ln>
                <a:solidFill>
                  <a:srgbClr val="000000"/>
                </a:solidFill>
                <a:effectLst/>
                <a:uLnTx/>
                <a:uFillTx/>
                <a:ea typeface="+mn-ea"/>
                <a:cs typeface="+mn-cs"/>
              </a:rPr>
              <a:t>Transportation provided to regular or special education students who have voluntarily transferred to or from another school district (inter-district transfer students) is ineligible for transportation allotment purposes </a:t>
            </a:r>
            <a:r>
              <a:rPr kumimoji="0" lang="en-US" sz="1400" b="1" i="0" u="none" strike="noStrike" kern="1200" cap="none" spc="0" normalizeH="0" baseline="0" noProof="0" dirty="0">
                <a:ln>
                  <a:noFill/>
                </a:ln>
                <a:solidFill>
                  <a:srgbClr val="000000"/>
                </a:solidFill>
                <a:effectLst/>
                <a:uLnTx/>
                <a:uFillTx/>
                <a:ea typeface="+mn-ea"/>
                <a:cs typeface="+mn-cs"/>
              </a:rPr>
              <a:t>regardless</a:t>
            </a:r>
            <a:r>
              <a:rPr kumimoji="0" lang="en-US" sz="1400" b="0" i="0" u="none" strike="noStrike" kern="1200" cap="none" spc="0" normalizeH="0" baseline="0" noProof="0" dirty="0">
                <a:ln>
                  <a:noFill/>
                </a:ln>
                <a:solidFill>
                  <a:srgbClr val="000000"/>
                </a:solidFill>
                <a:effectLst/>
                <a:uLnTx/>
                <a:uFillTx/>
                <a:ea typeface="+mn-ea"/>
                <a:cs typeface="+mn-cs"/>
              </a:rPr>
              <a:t> of entering an interlocal agreement.</a:t>
            </a:r>
            <a:endParaRPr lang="en-US" sz="1400" b="0" i="0" u="none" strike="noStrike" baseline="0" dirty="0">
              <a:solidFill>
                <a:srgbClr val="000000"/>
              </a:solidFill>
            </a:endParaRPr>
          </a:p>
        </p:txBody>
      </p:sp>
    </p:spTree>
    <p:extLst>
      <p:ext uri="{BB962C8B-B14F-4D97-AF65-F5344CB8AC3E}">
        <p14:creationId xmlns:p14="http://schemas.microsoft.com/office/powerpoint/2010/main" val="423912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0748-16F5-5651-AEA5-6C89D7006F0A}"/>
              </a:ext>
            </a:extLst>
          </p:cNvPr>
          <p:cNvSpPr>
            <a:spLocks noGrp="1"/>
          </p:cNvSpPr>
          <p:nvPr>
            <p:ph type="title"/>
          </p:nvPr>
        </p:nvSpPr>
        <p:spPr>
          <a:xfrm>
            <a:off x="1755912" y="243951"/>
            <a:ext cx="10340010" cy="710206"/>
          </a:xfrm>
        </p:spPr>
        <p:txBody>
          <a:bodyPr>
            <a:noAutofit/>
          </a:bodyPr>
          <a:lstStyle/>
          <a:p>
            <a:r>
              <a:rPr lang="en-US" b="1" i="1" u="none" strike="noStrike" baseline="0" dirty="0">
                <a:latin typeface="+mn-lt"/>
              </a:rPr>
              <a:t>May Our District Charge Students for Transportation? </a:t>
            </a:r>
            <a:endParaRPr lang="en-US" dirty="0">
              <a:latin typeface="+mn-lt"/>
            </a:endParaRPr>
          </a:p>
        </p:txBody>
      </p:sp>
      <p:sp>
        <p:nvSpPr>
          <p:cNvPr id="3" name="Slide Number Placeholder 2">
            <a:extLst>
              <a:ext uri="{FF2B5EF4-FFF2-40B4-BE49-F238E27FC236}">
                <a16:creationId xmlns:a16="http://schemas.microsoft.com/office/drawing/2014/main" id="{0F7695C6-4B92-507A-FE38-16BDFDB462C2}"/>
              </a:ext>
            </a:extLst>
          </p:cNvPr>
          <p:cNvSpPr>
            <a:spLocks noGrp="1"/>
          </p:cNvSpPr>
          <p:nvPr>
            <p:ph type="sldNum" sz="quarter" idx="12"/>
          </p:nvPr>
        </p:nvSpPr>
        <p:spPr/>
        <p:txBody>
          <a:bodyPr/>
          <a:lstStyle/>
          <a:p>
            <a:fld id="{0088AB57-2DBE-44A3-AE96-942C49E954BF}" type="slidenum">
              <a:rPr lang="en-US" smtClean="0"/>
              <a:pPr/>
              <a:t>19</a:t>
            </a:fld>
            <a:endParaRPr lang="en-US" dirty="0"/>
          </a:p>
        </p:txBody>
      </p:sp>
      <p:sp>
        <p:nvSpPr>
          <p:cNvPr id="4" name="Content Placeholder 3">
            <a:extLst>
              <a:ext uri="{FF2B5EF4-FFF2-40B4-BE49-F238E27FC236}">
                <a16:creationId xmlns:a16="http://schemas.microsoft.com/office/drawing/2014/main" id="{82DD9696-96A2-694B-ACEE-3121474D922D}"/>
              </a:ext>
            </a:extLst>
          </p:cNvPr>
          <p:cNvSpPr>
            <a:spLocks noGrp="1"/>
          </p:cNvSpPr>
          <p:nvPr>
            <p:ph sz="quarter" idx="13"/>
          </p:nvPr>
        </p:nvSpPr>
        <p:spPr/>
        <p:txBody>
          <a:bodyPr>
            <a:normAutofit/>
          </a:bodyPr>
          <a:lstStyle/>
          <a:p>
            <a:pPr marL="285750" indent="-285750" algn="just">
              <a:spcBef>
                <a:spcPts val="600"/>
              </a:spcBef>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If your school district chooses to provide transportation (to and from school) to students who live within two miles of their campus and do </a:t>
            </a:r>
            <a:r>
              <a:rPr lang="en-US" sz="2000" b="1" i="0" u="none" strike="noStrike" baseline="0" dirty="0">
                <a:solidFill>
                  <a:srgbClr val="000000"/>
                </a:solidFill>
                <a:latin typeface="Calibri" panose="020F0502020204030204" pitchFamily="34" charset="0"/>
              </a:rPr>
              <a:t>not</a:t>
            </a:r>
            <a:r>
              <a:rPr lang="en-US" sz="2000" b="0" i="0" u="none" strike="noStrike" baseline="0" dirty="0">
                <a:solidFill>
                  <a:srgbClr val="000000"/>
                </a:solidFill>
                <a:latin typeface="Calibri" panose="020F0502020204030204" pitchFamily="34" charset="0"/>
              </a:rPr>
              <a:t> live in a hazardous traffic or high risk of violence areas (i.e., students whose transportation is ineligible for allotment purposes) then your district may charge those students for their transportation. [TEC, </a:t>
            </a:r>
            <a:r>
              <a:rPr lang="en-US" sz="2000" b="0" i="1" u="none" strike="noStrike" baseline="0" dirty="0">
                <a:solidFill>
                  <a:schemeClr val="accent1">
                    <a:lumMod val="75000"/>
                  </a:schemeClr>
                </a:solidFill>
                <a:latin typeface="Calibri" panose="020F0502020204030204" pitchFamily="34" charset="0"/>
                <a:hlinkClick r:id="rId2"/>
              </a:rPr>
              <a:t>§11.158</a:t>
            </a:r>
            <a:r>
              <a:rPr lang="en-US" sz="2000" b="0" i="0" u="none" strike="noStrike" baseline="0" dirty="0">
                <a:solidFill>
                  <a:srgbClr val="000000"/>
                </a:solidFill>
                <a:latin typeface="Calibri" panose="020F0502020204030204" pitchFamily="34" charset="0"/>
              </a:rPr>
              <a:t> (a)(14)]</a:t>
            </a:r>
          </a:p>
          <a:p>
            <a:pPr marL="285750" indent="-285750" algn="just">
              <a:spcBef>
                <a:spcPts val="600"/>
              </a:spcBef>
              <a:buFont typeface="Wingdings" panose="05000000000000000000" pitchFamily="2" charset="2"/>
              <a:buChar char="Ø"/>
            </a:pPr>
            <a:endParaRPr lang="en-US" sz="2000" b="0" i="0" u="none" strike="noStrike" baseline="0" dirty="0">
              <a:solidFill>
                <a:srgbClr val="000000"/>
              </a:solidFill>
              <a:latin typeface="Calibri" panose="020F0502020204030204" pitchFamily="34" charset="0"/>
            </a:endParaRPr>
          </a:p>
          <a:p>
            <a:pPr marL="285750" indent="-285750">
              <a:spcBef>
                <a:spcPts val="600"/>
              </a:spcBef>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Your district </a:t>
            </a:r>
            <a:r>
              <a:rPr lang="en-US" sz="2000" b="1" i="0" u="none" strike="noStrike" baseline="0" dirty="0">
                <a:solidFill>
                  <a:srgbClr val="000000"/>
                </a:solidFill>
                <a:latin typeface="Calibri" panose="020F0502020204030204" pitchFamily="34" charset="0"/>
              </a:rPr>
              <a:t>may not </a:t>
            </a:r>
            <a:r>
              <a:rPr lang="en-US" sz="2000" b="0" i="0" u="none" strike="noStrike" baseline="0" dirty="0">
                <a:solidFill>
                  <a:srgbClr val="000000"/>
                </a:solidFill>
                <a:latin typeface="Calibri" panose="020F0502020204030204" pitchFamily="34" charset="0"/>
              </a:rPr>
              <a:t>charge students whose transportation </a:t>
            </a:r>
            <a:r>
              <a:rPr lang="en-US" sz="2000" b="1" i="0" u="none" strike="noStrike" baseline="0" dirty="0">
                <a:solidFill>
                  <a:srgbClr val="000000"/>
                </a:solidFill>
                <a:latin typeface="Calibri" panose="020F0502020204030204" pitchFamily="34" charset="0"/>
              </a:rPr>
              <a:t>is </a:t>
            </a:r>
            <a:r>
              <a:rPr lang="en-US" sz="2000" b="0" i="0" u="none" strike="noStrike" baseline="0" dirty="0">
                <a:solidFill>
                  <a:srgbClr val="000000"/>
                </a:solidFill>
                <a:latin typeface="Calibri" panose="020F0502020204030204" pitchFamily="34" charset="0"/>
              </a:rPr>
              <a:t>eligible for allotment purposes if the district reports any transportation for allotment purposes. [</a:t>
            </a:r>
            <a:r>
              <a:rPr lang="en-US" sz="2000" b="0" u="none" strike="noStrike" baseline="0" dirty="0">
                <a:solidFill>
                  <a:srgbClr val="000000"/>
                </a:solidFill>
                <a:latin typeface="Calibri" panose="020F0502020204030204" pitchFamily="34" charset="0"/>
              </a:rPr>
              <a:t>TEC, </a:t>
            </a:r>
            <a:r>
              <a:rPr lang="en-US" sz="2000" b="0" u="none" strike="noStrike" baseline="0" dirty="0">
                <a:solidFill>
                  <a:schemeClr val="accent1">
                    <a:lumMod val="75000"/>
                  </a:schemeClr>
                </a:solidFill>
                <a:latin typeface="Calibri" panose="020F0502020204030204" pitchFamily="34" charset="0"/>
                <a:hlinkClick r:id="rId2"/>
              </a:rPr>
              <a:t>§11.158</a:t>
            </a:r>
            <a:r>
              <a:rPr lang="en-US" sz="2000" b="0" u="none" strike="noStrike" baseline="0" dirty="0">
                <a:solidFill>
                  <a:srgbClr val="000000"/>
                </a:solidFill>
                <a:latin typeface="Calibri" panose="020F0502020204030204" pitchFamily="34" charset="0"/>
              </a:rPr>
              <a:t> (a)(16)]</a:t>
            </a:r>
          </a:p>
          <a:p>
            <a:pPr marL="285750" indent="-285750">
              <a:spcBef>
                <a:spcPts val="600"/>
              </a:spcBef>
              <a:buFont typeface="Wingdings" panose="05000000000000000000" pitchFamily="2" charset="2"/>
              <a:buChar char="Ø"/>
            </a:pPr>
            <a:endParaRPr lang="en-US" sz="2000" b="0" u="none" strike="noStrike" baseline="0" dirty="0">
              <a:solidFill>
                <a:srgbClr val="000000"/>
              </a:solidFill>
              <a:latin typeface="Calibri" panose="020F0502020204030204" pitchFamily="34" charset="0"/>
            </a:endParaRPr>
          </a:p>
          <a:p>
            <a:pPr marL="285750" indent="-285750">
              <a:spcBef>
                <a:spcPts val="600"/>
              </a:spcBef>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If your district charges a fee, the district must adopt reasonable procedures for waiving the fee if a student is unable to pay it</a:t>
            </a:r>
          </a:p>
          <a:p>
            <a:pPr marL="285750" indent="-285750">
              <a:spcBef>
                <a:spcPts val="600"/>
              </a:spcBef>
              <a:buFont typeface="Wingdings" panose="05000000000000000000" pitchFamily="2" charset="2"/>
              <a:buChar char="Ø"/>
            </a:pPr>
            <a:endParaRPr lang="en-US" sz="2000" b="0" i="0" u="none" strike="noStrike" baseline="0" dirty="0">
              <a:solidFill>
                <a:srgbClr val="000000"/>
              </a:solidFill>
              <a:latin typeface="Calibri" panose="020F0502020204030204" pitchFamily="34" charset="0"/>
            </a:endParaRPr>
          </a:p>
          <a:p>
            <a:pPr marL="285750" indent="-285750">
              <a:spcBef>
                <a:spcPts val="600"/>
              </a:spcBef>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Districts may choose not to charge a fee to economically disadvantaged students</a:t>
            </a:r>
            <a:endParaRPr lang="en-US" sz="2000" b="0" i="1" u="sng" strike="noStrike" baseline="0" dirty="0">
              <a:solidFill>
                <a:srgbClr val="0000FF"/>
              </a:solidFill>
              <a:latin typeface="+mn-lt"/>
            </a:endParaRPr>
          </a:p>
        </p:txBody>
      </p:sp>
    </p:spTree>
    <p:extLst>
      <p:ext uri="{BB962C8B-B14F-4D97-AF65-F5344CB8AC3E}">
        <p14:creationId xmlns:p14="http://schemas.microsoft.com/office/powerpoint/2010/main" val="74380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3CC0-8F95-AEAF-AD7C-BF36D0A8F498}"/>
              </a:ext>
            </a:extLst>
          </p:cNvPr>
          <p:cNvSpPr>
            <a:spLocks noGrp="1"/>
          </p:cNvSpPr>
          <p:nvPr>
            <p:ph type="title"/>
          </p:nvPr>
        </p:nvSpPr>
        <p:spPr/>
        <p:txBody>
          <a:bodyPr/>
          <a:lstStyle/>
          <a:p>
            <a:r>
              <a:rPr lang="en-US" dirty="0">
                <a:latin typeface="+mn-lt"/>
              </a:rPr>
              <a:t>Introduction to Transportation Allotment</a:t>
            </a:r>
          </a:p>
        </p:txBody>
      </p:sp>
      <p:sp>
        <p:nvSpPr>
          <p:cNvPr id="3" name="Slide Number Placeholder 2">
            <a:extLst>
              <a:ext uri="{FF2B5EF4-FFF2-40B4-BE49-F238E27FC236}">
                <a16:creationId xmlns:a16="http://schemas.microsoft.com/office/drawing/2014/main" id="{94943AC1-0CE6-FBA0-7158-F03653EEA0DE}"/>
              </a:ext>
            </a:extLst>
          </p:cNvPr>
          <p:cNvSpPr>
            <a:spLocks noGrp="1"/>
          </p:cNvSpPr>
          <p:nvPr>
            <p:ph type="sldNum" sz="quarter" idx="12"/>
          </p:nvPr>
        </p:nvSpPr>
        <p:spPr/>
        <p:txBody>
          <a:bodyPr/>
          <a:lstStyle/>
          <a:p>
            <a:fld id="{0088AB57-2DBE-44A3-AE96-942C49E954BF}" type="slidenum">
              <a:rPr lang="en-US" smtClean="0"/>
              <a:pPr/>
              <a:t>2</a:t>
            </a:fld>
            <a:endParaRPr lang="en-US" dirty="0"/>
          </a:p>
        </p:txBody>
      </p:sp>
      <p:sp>
        <p:nvSpPr>
          <p:cNvPr id="4" name="Content Placeholder 3">
            <a:extLst>
              <a:ext uri="{FF2B5EF4-FFF2-40B4-BE49-F238E27FC236}">
                <a16:creationId xmlns:a16="http://schemas.microsoft.com/office/drawing/2014/main" id="{18F538AA-CD62-EA6B-543B-E1FA775384F5}"/>
              </a:ext>
            </a:extLst>
          </p:cNvPr>
          <p:cNvSpPr>
            <a:spLocks noGrp="1"/>
          </p:cNvSpPr>
          <p:nvPr>
            <p:ph sz="quarter" idx="13"/>
          </p:nvPr>
        </p:nvSpPr>
        <p:spPr/>
        <p:txBody>
          <a:bodyPr>
            <a:normAutofit/>
          </a:bodyPr>
          <a:lstStyle/>
          <a:p>
            <a:pPr marL="342900" indent="-342900">
              <a:buFont typeface="Wingdings" panose="05000000000000000000" pitchFamily="2" charset="2"/>
              <a:buChar char="Ø"/>
            </a:pPr>
            <a:r>
              <a:rPr lang="en-US" sz="2400" u="none" strike="noStrike" baseline="0" dirty="0">
                <a:solidFill>
                  <a:srgbClr val="000000"/>
                </a:solidFill>
                <a:latin typeface="+mn-lt"/>
              </a:rPr>
              <a:t>A school district may establish and operate an economical public school transportation system. </a:t>
            </a:r>
            <a:r>
              <a:rPr lang="en-US" sz="2400" u="none" strike="noStrike" baseline="0" dirty="0">
                <a:latin typeface="+mn-lt"/>
              </a:rPr>
              <a:t>[</a:t>
            </a:r>
            <a:r>
              <a:rPr lang="en-US" sz="2400" u="none" strike="noStrike" baseline="0" dirty="0">
                <a:solidFill>
                  <a:srgbClr val="000000"/>
                </a:solidFill>
                <a:latin typeface="+mn-lt"/>
              </a:rPr>
              <a:t>Texas Education Code (TEC), </a:t>
            </a:r>
            <a:r>
              <a:rPr lang="en-US" sz="2400" i="1" u="sng" strike="noStrike" baseline="0" dirty="0">
                <a:solidFill>
                  <a:srgbClr val="0000FF"/>
                </a:solidFill>
                <a:latin typeface="+mn-lt"/>
                <a:hlinkClick r:id="rId2"/>
              </a:rPr>
              <a:t>§34.007</a:t>
            </a:r>
            <a:r>
              <a:rPr lang="en-US" sz="2400" strike="noStrike" baseline="0" dirty="0">
                <a:solidFill>
                  <a:srgbClr val="0000FF"/>
                </a:solidFill>
                <a:latin typeface="+mn-lt"/>
              </a:rPr>
              <a:t> </a:t>
            </a:r>
            <a:r>
              <a:rPr lang="en-US" sz="2400" strike="noStrike" baseline="0" dirty="0">
                <a:latin typeface="+mn-lt"/>
              </a:rPr>
              <a:t>(a)(2)]</a:t>
            </a:r>
            <a:endParaRPr lang="en-US" sz="2400" u="none" strike="noStrike" baseline="0" dirty="0">
              <a:latin typeface="+mn-lt"/>
            </a:endParaRP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u="none" strike="noStrike" baseline="0" dirty="0">
                <a:latin typeface="+mn-lt"/>
              </a:rPr>
              <a:t>As an alternative, your district may contract with </a:t>
            </a:r>
            <a:r>
              <a:rPr lang="en-US" sz="2400" u="none" strike="noStrike" baseline="0" dirty="0">
                <a:solidFill>
                  <a:srgbClr val="FF0000"/>
                </a:solidFill>
                <a:latin typeface="+mn-lt"/>
              </a:rPr>
              <a:t>another school district </a:t>
            </a:r>
            <a:r>
              <a:rPr lang="en-US" sz="2400" u="none" strike="noStrike" baseline="0" dirty="0">
                <a:solidFill>
                  <a:srgbClr val="000000"/>
                </a:solidFill>
                <a:latin typeface="+mn-lt"/>
              </a:rPr>
              <a:t>or with a </a:t>
            </a:r>
            <a:r>
              <a:rPr lang="en-US" sz="2400" u="none" strike="noStrike" baseline="0" dirty="0">
                <a:solidFill>
                  <a:srgbClr val="FF0000"/>
                </a:solidFill>
                <a:latin typeface="+mn-lt"/>
              </a:rPr>
              <a:t>mass transit authority, commercial transportation company, </a:t>
            </a:r>
            <a:r>
              <a:rPr lang="en-US" sz="2400" u="none" strike="noStrike" baseline="0" dirty="0">
                <a:latin typeface="+mn-lt"/>
              </a:rPr>
              <a:t>or </a:t>
            </a:r>
            <a:r>
              <a:rPr lang="en-US" sz="2400" u="none" strike="noStrike" baseline="0" dirty="0">
                <a:solidFill>
                  <a:srgbClr val="FF0000"/>
                </a:solidFill>
                <a:latin typeface="+mn-lt"/>
              </a:rPr>
              <a:t>county juvenile board </a:t>
            </a:r>
            <a:r>
              <a:rPr lang="en-US" sz="2400" u="none" strike="noStrike" baseline="0" dirty="0">
                <a:latin typeface="+mn-lt"/>
              </a:rPr>
              <a:t>to establish and operate such a transportation system</a:t>
            </a:r>
            <a:r>
              <a:rPr lang="en-US" sz="2400" u="none" strike="noStrike" baseline="0" dirty="0">
                <a:solidFill>
                  <a:srgbClr val="000000"/>
                </a:solidFill>
                <a:latin typeface="+mn-lt"/>
              </a:rPr>
              <a:t>. [</a:t>
            </a:r>
            <a:r>
              <a:rPr lang="en-US" sz="2400" strike="noStrike" baseline="0" dirty="0">
                <a:latin typeface="+mn-lt"/>
              </a:rPr>
              <a:t>TEC,</a:t>
            </a:r>
            <a:r>
              <a:rPr lang="en-US" sz="2400" u="none" strike="noStrike" baseline="0" dirty="0">
                <a:solidFill>
                  <a:srgbClr val="000000"/>
                </a:solidFill>
                <a:latin typeface="+mn-lt"/>
              </a:rPr>
              <a:t> </a:t>
            </a:r>
            <a:r>
              <a:rPr lang="en-US" sz="2400" i="1" u="sng" strike="noStrike" baseline="0" dirty="0">
                <a:solidFill>
                  <a:srgbClr val="0000FF"/>
                </a:solidFill>
                <a:latin typeface="+mn-lt"/>
                <a:hlinkClick r:id="rId3"/>
              </a:rPr>
              <a:t>§34.008</a:t>
            </a:r>
            <a:r>
              <a:rPr lang="en-US" sz="2400" dirty="0">
                <a:solidFill>
                  <a:srgbClr val="000000"/>
                </a:solidFill>
                <a:latin typeface="+mn-lt"/>
              </a:rPr>
              <a:t>]</a:t>
            </a:r>
          </a:p>
          <a:p>
            <a:pPr marL="342900" indent="-342900">
              <a:buFont typeface="Wingdings" panose="05000000000000000000" pitchFamily="2" charset="2"/>
              <a:buChar char="Ø"/>
            </a:pPr>
            <a:endParaRPr lang="en-US" sz="2400" dirty="0">
              <a:solidFill>
                <a:srgbClr val="000000"/>
              </a:solidFill>
              <a:latin typeface="+mn-lt"/>
            </a:endParaRPr>
          </a:p>
          <a:p>
            <a:pPr marL="342900" indent="-342900">
              <a:buFont typeface="Wingdings" panose="05000000000000000000" pitchFamily="2" charset="2"/>
              <a:buChar char="Ø"/>
            </a:pPr>
            <a:r>
              <a:rPr lang="en-US" sz="2400" u="none" strike="noStrike" baseline="0" dirty="0">
                <a:solidFill>
                  <a:srgbClr val="000000"/>
                </a:solidFill>
                <a:latin typeface="+mn-lt"/>
              </a:rPr>
              <a:t>State law also entitles your district to state funding for certain transportation of eligible students. This state funding is known as the </a:t>
            </a:r>
            <a:r>
              <a:rPr lang="en-US" sz="2400" b="1" strike="noStrike" baseline="0" dirty="0">
                <a:latin typeface="+mn-lt"/>
              </a:rPr>
              <a:t>Transportation Allotment</a:t>
            </a:r>
            <a:r>
              <a:rPr lang="en-US" sz="2400" strike="noStrike" baseline="0" dirty="0">
                <a:latin typeface="+mn-lt"/>
              </a:rPr>
              <a:t>.</a:t>
            </a:r>
          </a:p>
        </p:txBody>
      </p:sp>
    </p:spTree>
    <p:extLst>
      <p:ext uri="{BB962C8B-B14F-4D97-AF65-F5344CB8AC3E}">
        <p14:creationId xmlns:p14="http://schemas.microsoft.com/office/powerpoint/2010/main" val="3143985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E833B-F709-BDFF-05CB-C49BA2C4350C}"/>
              </a:ext>
            </a:extLst>
          </p:cNvPr>
          <p:cNvSpPr>
            <a:spLocks noGrp="1"/>
          </p:cNvSpPr>
          <p:nvPr>
            <p:ph type="title"/>
          </p:nvPr>
        </p:nvSpPr>
        <p:spPr/>
        <p:txBody>
          <a:bodyPr>
            <a:noAutofit/>
          </a:bodyPr>
          <a:lstStyle/>
          <a:p>
            <a:r>
              <a:rPr lang="en-US" sz="3200" dirty="0">
                <a:latin typeface="+mn-lt"/>
                <a:ea typeface="Open Sans" panose="020B0606030504020204" pitchFamily="34" charset="0"/>
                <a:cs typeface="Open Sans" panose="020B0606030504020204" pitchFamily="34" charset="0"/>
              </a:rPr>
              <a:t>Transportation Reports Required for Allotment Funding</a:t>
            </a:r>
          </a:p>
        </p:txBody>
      </p:sp>
      <p:sp>
        <p:nvSpPr>
          <p:cNvPr id="3" name="Slide Number Placeholder 2">
            <a:extLst>
              <a:ext uri="{FF2B5EF4-FFF2-40B4-BE49-F238E27FC236}">
                <a16:creationId xmlns:a16="http://schemas.microsoft.com/office/drawing/2014/main" id="{26339AA0-C65C-799D-E285-E7F150453956}"/>
              </a:ext>
            </a:extLst>
          </p:cNvPr>
          <p:cNvSpPr>
            <a:spLocks noGrp="1"/>
          </p:cNvSpPr>
          <p:nvPr>
            <p:ph type="sldNum" sz="quarter" idx="12"/>
          </p:nvPr>
        </p:nvSpPr>
        <p:spPr/>
        <p:txBody>
          <a:bodyPr/>
          <a:lstStyle/>
          <a:p>
            <a:fld id="{0088AB57-2DBE-44A3-AE96-942C49E954BF}" type="slidenum">
              <a:rPr lang="en-US" smtClean="0"/>
              <a:pPr/>
              <a:t>20</a:t>
            </a:fld>
            <a:endParaRPr lang="en-US" dirty="0"/>
          </a:p>
        </p:txBody>
      </p:sp>
      <p:sp>
        <p:nvSpPr>
          <p:cNvPr id="4" name="Content Placeholder 3">
            <a:extLst>
              <a:ext uri="{FF2B5EF4-FFF2-40B4-BE49-F238E27FC236}">
                <a16:creationId xmlns:a16="http://schemas.microsoft.com/office/drawing/2014/main" id="{B2F98352-4079-938A-6C06-A1CF00175D1D}"/>
              </a:ext>
            </a:extLst>
          </p:cNvPr>
          <p:cNvSpPr>
            <a:spLocks noGrp="1"/>
          </p:cNvSpPr>
          <p:nvPr>
            <p:ph sz="quarter" idx="13"/>
          </p:nvPr>
        </p:nvSpPr>
        <p:spPr>
          <a:xfrm>
            <a:off x="0" y="1229710"/>
            <a:ext cx="12192000" cy="5299427"/>
          </a:xfrm>
        </p:spPr>
        <p:txBody>
          <a:bodyPr>
            <a:noAutofit/>
          </a:bodyPr>
          <a:lstStyle/>
          <a:p>
            <a:r>
              <a:rPr lang="en-US" sz="2400" b="0" i="0" u="none" strike="noStrike" baseline="0" dirty="0">
                <a:solidFill>
                  <a:srgbClr val="000000"/>
                </a:solidFill>
                <a:latin typeface="Calibri" panose="020F0502020204030204" pitchFamily="34" charset="0"/>
              </a:rPr>
              <a:t>Annual Reports Required for Transportation Allotment Funding</a:t>
            </a:r>
          </a:p>
          <a:p>
            <a:r>
              <a:rPr lang="en-US" sz="2200" b="0" i="0" u="none" strike="noStrike" baseline="0" dirty="0">
                <a:solidFill>
                  <a:srgbClr val="000000"/>
                </a:solidFill>
                <a:latin typeface="Calibri" panose="020F0502020204030204" pitchFamily="34" charset="0"/>
              </a:rPr>
              <a:t>The School Transportation </a:t>
            </a:r>
            <a:r>
              <a:rPr lang="en-US" sz="2200" b="1" i="0" u="none" strike="noStrike" baseline="0" dirty="0">
                <a:solidFill>
                  <a:srgbClr val="000000"/>
                </a:solidFill>
                <a:latin typeface="Calibri" panose="020F0502020204030204" pitchFamily="34" charset="0"/>
              </a:rPr>
              <a:t>Route Services Report  Due August 1</a:t>
            </a:r>
            <a:r>
              <a:rPr lang="en-US" sz="2200" b="1" i="0" u="none" strike="noStrike" baseline="30000" dirty="0">
                <a:solidFill>
                  <a:srgbClr val="000000"/>
                </a:solidFill>
                <a:latin typeface="Calibri" panose="020F0502020204030204" pitchFamily="34" charset="0"/>
              </a:rPr>
              <a:t>st</a:t>
            </a:r>
            <a:r>
              <a:rPr lang="en-US" sz="2200" b="1" i="0" u="none" strike="noStrike" baseline="0" dirty="0">
                <a:solidFill>
                  <a:srgbClr val="000000"/>
                </a:solidFill>
                <a:latin typeface="Calibri" panose="020F0502020204030204" pitchFamily="34" charset="0"/>
              </a:rPr>
              <a:t>.</a:t>
            </a:r>
          </a:p>
          <a:p>
            <a:pPr marL="1028700" lvl="1" indent="-342900">
              <a:buFont typeface="Wingdings" panose="05000000000000000000" pitchFamily="2" charset="2"/>
              <a:buChar char="Ø"/>
            </a:pPr>
            <a:r>
              <a:rPr lang="en-US" sz="1800" u="none" strike="noStrike" baseline="0" dirty="0">
                <a:solidFill>
                  <a:srgbClr val="000000"/>
                </a:solidFill>
                <a:latin typeface="Calibri" panose="020F0502020204030204" pitchFamily="34" charset="0"/>
              </a:rPr>
              <a:t>Eligible Mileage and Ridership that were eligible to generate transportation allotment funding.</a:t>
            </a:r>
          </a:p>
          <a:p>
            <a:r>
              <a:rPr lang="en-US" sz="2200" b="0" i="0" u="none" strike="noStrike" baseline="0" dirty="0">
                <a:solidFill>
                  <a:srgbClr val="000000"/>
                </a:solidFill>
                <a:latin typeface="Calibri" panose="020F0502020204030204" pitchFamily="34" charset="0"/>
              </a:rPr>
              <a:t>The School Transportation </a:t>
            </a:r>
            <a:r>
              <a:rPr lang="en-US" sz="2200" b="1" i="0" u="none" strike="noStrike" baseline="0" dirty="0">
                <a:solidFill>
                  <a:srgbClr val="000000"/>
                </a:solidFill>
                <a:latin typeface="Calibri" panose="020F0502020204030204" pitchFamily="34" charset="0"/>
              </a:rPr>
              <a:t>Operations Report Due December 1</a:t>
            </a:r>
            <a:r>
              <a:rPr lang="en-US" sz="2200" b="1" i="0" u="none" strike="noStrike" baseline="30000" dirty="0">
                <a:solidFill>
                  <a:srgbClr val="000000"/>
                </a:solidFill>
                <a:latin typeface="Calibri" panose="020F0502020204030204" pitchFamily="34" charset="0"/>
              </a:rPr>
              <a:t>st</a:t>
            </a:r>
            <a:r>
              <a:rPr lang="en-US" sz="2200" b="1" i="0" u="none" strike="noStrike" baseline="0" dirty="0">
                <a:solidFill>
                  <a:srgbClr val="000000"/>
                </a:solidFill>
                <a:latin typeface="Calibri" panose="020F0502020204030204" pitchFamily="34" charset="0"/>
              </a:rPr>
              <a:t>.</a:t>
            </a:r>
          </a:p>
          <a:p>
            <a:pPr marL="1143000" lvl="1" indent="-457200">
              <a:buFont typeface="Wingdings" panose="05000000000000000000" pitchFamily="2" charset="2"/>
              <a:buChar char="Ø"/>
            </a:pPr>
            <a:r>
              <a:rPr lang="en-US" sz="1800" u="none" strike="noStrike" baseline="0" dirty="0">
                <a:solidFill>
                  <a:srgbClr val="000000"/>
                </a:solidFill>
                <a:latin typeface="Calibri" panose="020F0502020204030204" pitchFamily="34" charset="0"/>
              </a:rPr>
              <a:t>Actual cost and mileage information for all student transportation, regardless of whether the transportation was eligible to generate transportation allotment funding, and vehicle summary. </a:t>
            </a:r>
          </a:p>
          <a:p>
            <a:endParaRPr lang="en-US" sz="1800" b="1" i="0" u="none" strike="noStrike" baseline="0" dirty="0">
              <a:solidFill>
                <a:srgbClr val="000000"/>
              </a:solidFill>
              <a:latin typeface="Calibri" panose="020F0502020204030204" pitchFamily="34" charset="0"/>
            </a:endParaRPr>
          </a:p>
          <a:p>
            <a:endParaRPr lang="en-US" sz="1800" b="1" i="0" u="none" strike="noStrike" baseline="0" dirty="0">
              <a:solidFill>
                <a:srgbClr val="000000"/>
              </a:solidFill>
              <a:latin typeface="Calibri" panose="020F0502020204030204" pitchFamily="34" charset="0"/>
            </a:endParaRPr>
          </a:p>
          <a:p>
            <a:endParaRPr lang="en-US" sz="1800" b="1" dirty="0">
              <a:solidFill>
                <a:srgbClr val="000000"/>
              </a:solidFill>
              <a:latin typeface="Calibri" panose="020F0502020204030204" pitchFamily="34" charset="0"/>
            </a:endParaRPr>
          </a:p>
          <a:p>
            <a:endParaRPr lang="en-US" sz="1800" b="1"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Important: </a:t>
            </a:r>
            <a:r>
              <a:rPr lang="en-US" sz="1800" i="0" u="none" strike="noStrike" baseline="0" dirty="0">
                <a:solidFill>
                  <a:srgbClr val="000000"/>
                </a:solidFill>
                <a:latin typeface="Calibri" panose="020F0502020204030204" pitchFamily="34" charset="0"/>
              </a:rPr>
              <a:t>The information your district includes in one of the reports must reflect the information included in the other. For instance, if the Route Services Report shows that your district provided special route services, the Operations Report should show costs for providing special route services. </a:t>
            </a:r>
            <a:endParaRPr lang="en-US" sz="1800" u="none" strike="noStrike" baseline="0" dirty="0">
              <a:solidFill>
                <a:srgbClr val="000000"/>
              </a:solidFill>
              <a:latin typeface="Calibri" panose="020F0502020204030204" pitchFamily="34" charset="0"/>
            </a:endParaRPr>
          </a:p>
          <a:p>
            <a:pPr algn="l"/>
            <a:r>
              <a:rPr lang="en-US" sz="1900" b="1" i="0" strike="noStrike" baseline="0" dirty="0">
                <a:solidFill>
                  <a:srgbClr val="000000"/>
                </a:solidFill>
                <a:highlight>
                  <a:srgbClr val="FFFF00"/>
                </a:highlight>
                <a:latin typeface="Calibri" panose="020F0502020204030204" pitchFamily="34" charset="0"/>
              </a:rPr>
              <a:t>Your district must submit both reports to TEA to receive transportation allotment funding </a:t>
            </a:r>
            <a:r>
              <a:rPr lang="en-US" sz="1900" b="0" i="0" u="none" strike="noStrike" baseline="0" dirty="0">
                <a:solidFill>
                  <a:srgbClr val="000000"/>
                </a:solidFill>
                <a:latin typeface="Calibri" panose="020F0502020204030204" pitchFamily="34" charset="0"/>
              </a:rPr>
              <a:t>for a given school year, do not overlap two school years (Recommend Aug 1-July 31). </a:t>
            </a:r>
          </a:p>
        </p:txBody>
      </p:sp>
      <p:pic>
        <p:nvPicPr>
          <p:cNvPr id="8" name="Picture 7">
            <a:extLst>
              <a:ext uri="{FF2B5EF4-FFF2-40B4-BE49-F238E27FC236}">
                <a16:creationId xmlns:a16="http://schemas.microsoft.com/office/drawing/2014/main" id="{DB5DB80B-190C-C868-4FA8-7812E961CA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8869" y="3343088"/>
            <a:ext cx="4913745" cy="1582067"/>
          </a:xfrm>
          <a:prstGeom prst="rect">
            <a:avLst/>
          </a:prstGeom>
        </p:spPr>
      </p:pic>
      <p:sp>
        <p:nvSpPr>
          <p:cNvPr id="9" name="Arrow: Left 8">
            <a:extLst>
              <a:ext uri="{FF2B5EF4-FFF2-40B4-BE49-F238E27FC236}">
                <a16:creationId xmlns:a16="http://schemas.microsoft.com/office/drawing/2014/main" id="{059C48D6-C9FD-857F-3650-2129A26649F7}"/>
              </a:ext>
              <a:ext uri="{C183D7F6-B498-43B3-948B-1728B52AA6E4}">
                <adec:decorative xmlns:adec="http://schemas.microsoft.com/office/drawing/2017/decorative" val="1"/>
              </a:ext>
            </a:extLst>
          </p:cNvPr>
          <p:cNvSpPr/>
          <p:nvPr/>
        </p:nvSpPr>
        <p:spPr>
          <a:xfrm>
            <a:off x="3683842" y="4461164"/>
            <a:ext cx="554182" cy="216239"/>
          </a:xfrm>
          <a:prstGeom prst="leftArrow">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A69A2D5-99E6-E87F-1DB0-47C47C5F83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49163" y="3328357"/>
            <a:ext cx="5142614" cy="1582068"/>
          </a:xfrm>
          <a:prstGeom prst="rect">
            <a:avLst/>
          </a:prstGeom>
        </p:spPr>
      </p:pic>
      <p:sp>
        <p:nvSpPr>
          <p:cNvPr id="11" name="Arrow: Left 10">
            <a:extLst>
              <a:ext uri="{FF2B5EF4-FFF2-40B4-BE49-F238E27FC236}">
                <a16:creationId xmlns:a16="http://schemas.microsoft.com/office/drawing/2014/main" id="{F7C38CEF-D649-A15B-C1CD-F1BC99FFC7B8}"/>
              </a:ext>
              <a:ext uri="{C183D7F6-B498-43B3-948B-1728B52AA6E4}">
                <adec:decorative xmlns:adec="http://schemas.microsoft.com/office/drawing/2017/decorative" val="1"/>
              </a:ext>
            </a:extLst>
          </p:cNvPr>
          <p:cNvSpPr/>
          <p:nvPr/>
        </p:nvSpPr>
        <p:spPr>
          <a:xfrm>
            <a:off x="10339635" y="4605238"/>
            <a:ext cx="618836" cy="192338"/>
          </a:xfrm>
          <a:prstGeom prst="leftArrow">
            <a:avLst/>
          </a:prstGeom>
          <a:solidFill>
            <a:srgbClr val="00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A55AA63-E68B-452E-E8CB-5312D577BC34}"/>
              </a:ext>
            </a:extLst>
          </p:cNvPr>
          <p:cNvSpPr txBox="1"/>
          <p:nvPr/>
        </p:nvSpPr>
        <p:spPr>
          <a:xfrm>
            <a:off x="3454401" y="4058629"/>
            <a:ext cx="1754907" cy="369332"/>
          </a:xfrm>
          <a:prstGeom prst="rect">
            <a:avLst/>
          </a:prstGeom>
          <a:noFill/>
        </p:spPr>
        <p:txBody>
          <a:bodyPr wrap="square" rtlCol="0">
            <a:spAutoFit/>
          </a:bodyPr>
          <a:lstStyle/>
          <a:p>
            <a:r>
              <a:rPr lang="en-US" b="1" dirty="0">
                <a:highlight>
                  <a:srgbClr val="00FFFF"/>
                </a:highlight>
              </a:rPr>
              <a:t>Due August 1st</a:t>
            </a:r>
          </a:p>
        </p:txBody>
      </p:sp>
      <p:sp>
        <p:nvSpPr>
          <p:cNvPr id="15" name="TextBox 14">
            <a:extLst>
              <a:ext uri="{FF2B5EF4-FFF2-40B4-BE49-F238E27FC236}">
                <a16:creationId xmlns:a16="http://schemas.microsoft.com/office/drawing/2014/main" id="{1F6A7E33-07FF-E1E9-4822-CF0F87598C0A}"/>
              </a:ext>
            </a:extLst>
          </p:cNvPr>
          <p:cNvSpPr txBox="1"/>
          <p:nvPr/>
        </p:nvSpPr>
        <p:spPr>
          <a:xfrm>
            <a:off x="8765309" y="4126608"/>
            <a:ext cx="2126468" cy="369332"/>
          </a:xfrm>
          <a:prstGeom prst="rect">
            <a:avLst/>
          </a:prstGeom>
          <a:noFill/>
        </p:spPr>
        <p:txBody>
          <a:bodyPr wrap="square" rtlCol="0">
            <a:spAutoFit/>
          </a:bodyPr>
          <a:lstStyle/>
          <a:p>
            <a:r>
              <a:rPr lang="en-US" b="1" dirty="0">
                <a:highlight>
                  <a:srgbClr val="00FF00"/>
                </a:highlight>
              </a:rPr>
              <a:t>Due December 1st</a:t>
            </a:r>
          </a:p>
        </p:txBody>
      </p:sp>
      <p:sp>
        <p:nvSpPr>
          <p:cNvPr id="5" name="Minus Sign 4">
            <a:extLst>
              <a:ext uri="{FF2B5EF4-FFF2-40B4-BE49-F238E27FC236}">
                <a16:creationId xmlns:a16="http://schemas.microsoft.com/office/drawing/2014/main" id="{B7FA0745-5CB7-5980-629E-5CBF279CE837}"/>
              </a:ext>
              <a:ext uri="{C183D7F6-B498-43B3-948B-1728B52AA6E4}">
                <adec:decorative xmlns:adec="http://schemas.microsoft.com/office/drawing/2017/decorative" val="1"/>
              </a:ext>
            </a:extLst>
          </p:cNvPr>
          <p:cNvSpPr/>
          <p:nvPr/>
        </p:nvSpPr>
        <p:spPr>
          <a:xfrm>
            <a:off x="1755912" y="3155130"/>
            <a:ext cx="774852" cy="582367"/>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B68BE16-E214-4149-C8CD-D52B180B85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53627" y="3394364"/>
            <a:ext cx="591363" cy="152413"/>
          </a:xfrm>
          <a:prstGeom prst="rect">
            <a:avLst/>
          </a:prstGeom>
        </p:spPr>
      </p:pic>
    </p:spTree>
    <p:extLst>
      <p:ext uri="{BB962C8B-B14F-4D97-AF65-F5344CB8AC3E}">
        <p14:creationId xmlns:p14="http://schemas.microsoft.com/office/powerpoint/2010/main" val="294858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7067-630D-30C7-87B1-C1B4C5FD3AA7}"/>
              </a:ext>
            </a:extLst>
          </p:cNvPr>
          <p:cNvSpPr>
            <a:spLocks noGrp="1"/>
          </p:cNvSpPr>
          <p:nvPr>
            <p:ph type="title"/>
          </p:nvPr>
        </p:nvSpPr>
        <p:spPr/>
        <p:txBody>
          <a:bodyPr>
            <a:noAutofit/>
          </a:bodyPr>
          <a:lstStyle/>
          <a:p>
            <a:r>
              <a:rPr kumimoji="0" lang="en-US" sz="3200" b="1" i="0" u="none" strike="noStrike" kern="1200" cap="none" spc="0" normalizeH="0" baseline="0" noProof="0" dirty="0">
                <a:ln>
                  <a:noFill/>
                </a:ln>
                <a:solidFill>
                  <a:srgbClr val="3C6EBE"/>
                </a:solidFill>
                <a:effectLst/>
                <a:uLnTx/>
                <a:uFillTx/>
                <a:latin typeface="+mn-lt"/>
                <a:ea typeface="Open Sans" panose="020B0606030504020204" pitchFamily="34" charset="0"/>
                <a:cs typeface="Open Sans" panose="020B0606030504020204" pitchFamily="34" charset="0"/>
              </a:rPr>
              <a:t>Transportation Reports Required for Allotment Funding</a:t>
            </a:r>
            <a:endParaRPr lang="en-US" sz="3200" dirty="0">
              <a:latin typeface="+mn-lt"/>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2B4162D7-E7C6-5E9C-2D69-E678EDFC44A4}"/>
              </a:ext>
            </a:extLst>
          </p:cNvPr>
          <p:cNvSpPr>
            <a:spLocks noGrp="1"/>
          </p:cNvSpPr>
          <p:nvPr>
            <p:ph type="sldNum" sz="quarter" idx="12"/>
          </p:nvPr>
        </p:nvSpPr>
        <p:spPr/>
        <p:txBody>
          <a:bodyPr/>
          <a:lstStyle/>
          <a:p>
            <a:fld id="{0088AB57-2DBE-44A3-AE96-942C49E954BF}" type="slidenum">
              <a:rPr lang="en-US" smtClean="0"/>
              <a:pPr/>
              <a:t>21</a:t>
            </a:fld>
            <a:endParaRPr lang="en-US" dirty="0"/>
          </a:p>
        </p:txBody>
      </p:sp>
      <p:sp>
        <p:nvSpPr>
          <p:cNvPr id="4" name="Content Placeholder 3">
            <a:extLst>
              <a:ext uri="{FF2B5EF4-FFF2-40B4-BE49-F238E27FC236}">
                <a16:creationId xmlns:a16="http://schemas.microsoft.com/office/drawing/2014/main" id="{BE94FAE7-1627-032A-5BE2-8C848FFE4F91}"/>
              </a:ext>
            </a:extLst>
          </p:cNvPr>
          <p:cNvSpPr>
            <a:spLocks noGrp="1"/>
          </p:cNvSpPr>
          <p:nvPr>
            <p:ph sz="quarter" idx="13"/>
          </p:nvPr>
        </p:nvSpPr>
        <p:spPr>
          <a:xfrm>
            <a:off x="-73892" y="1237673"/>
            <a:ext cx="12265891" cy="5291464"/>
          </a:xfrm>
        </p:spPr>
        <p:txBody>
          <a:bodyPr/>
          <a:lstStyle/>
          <a:p>
            <a:r>
              <a:rPr lang="en-US" sz="2800" b="0" i="0" u="none" strike="noStrike" baseline="0" dirty="0">
                <a:solidFill>
                  <a:srgbClr val="000000"/>
                </a:solidFill>
                <a:latin typeface="Calibri" panose="020F0502020204030204" pitchFamily="34" charset="0"/>
              </a:rPr>
              <a:t>**</a:t>
            </a:r>
            <a:r>
              <a:rPr lang="en-US" sz="2000" b="0" i="0" u="none" strike="noStrike" baseline="0" dirty="0">
                <a:solidFill>
                  <a:srgbClr val="000000"/>
                </a:solidFill>
                <a:latin typeface="+mn-lt"/>
              </a:rPr>
              <a:t>Both reports are accessed and submitted online through the Transportation subsystem of the web-based </a:t>
            </a:r>
            <a:r>
              <a:rPr lang="en-US" sz="2000" b="0" i="1" u="none" strike="noStrike" baseline="0" dirty="0">
                <a:solidFill>
                  <a:srgbClr val="000000"/>
                </a:solidFill>
                <a:highlight>
                  <a:srgbClr val="00FFFF"/>
                </a:highlight>
                <a:latin typeface="+mn-lt"/>
              </a:rPr>
              <a:t>Foundation School Program (FSP)</a:t>
            </a:r>
            <a:r>
              <a:rPr lang="en-US" sz="2000" b="0" i="0" u="none" strike="noStrike" baseline="0" dirty="0">
                <a:solidFill>
                  <a:srgbClr val="000000"/>
                </a:solidFill>
                <a:highlight>
                  <a:srgbClr val="00FFFF"/>
                </a:highlight>
                <a:latin typeface="+mn-lt"/>
              </a:rPr>
              <a:t> System</a:t>
            </a:r>
            <a:r>
              <a:rPr lang="en-US" sz="2000" b="0" i="0" u="none" strike="noStrike" baseline="0" dirty="0">
                <a:solidFill>
                  <a:srgbClr val="000000"/>
                </a:solidFill>
                <a:latin typeface="+mn-lt"/>
              </a:rPr>
              <a:t>. The FSP System is one of several applications available, but for submitting Transportation Reports within the FSP system you will need a </a:t>
            </a:r>
            <a:r>
              <a:rPr lang="en-US" sz="2000" b="1" i="0" u="none" strike="noStrike" baseline="0" dirty="0">
                <a:solidFill>
                  <a:srgbClr val="000000"/>
                </a:solidFill>
                <a:latin typeface="+mn-lt"/>
              </a:rPr>
              <a:t>Transportation User and Approver </a:t>
            </a:r>
            <a:r>
              <a:rPr lang="en-US" sz="2000" b="0" i="0" u="none" strike="noStrike" baseline="0" dirty="0">
                <a:solidFill>
                  <a:srgbClr val="000000"/>
                </a:solidFill>
                <a:latin typeface="+mn-lt"/>
              </a:rPr>
              <a:t>within the online </a:t>
            </a:r>
            <a:r>
              <a:rPr lang="en-US" sz="2000" b="0" i="1" u="sng" strike="noStrike" baseline="0" dirty="0">
                <a:solidFill>
                  <a:srgbClr val="0000FF"/>
                </a:solidFill>
                <a:latin typeface="+mn-lt"/>
                <a:hlinkClick r:id="rId2"/>
              </a:rPr>
              <a:t>Texas Education Agency Login (TEAL)</a:t>
            </a:r>
            <a:r>
              <a:rPr lang="en-US" sz="2000" b="0" i="1" u="none" strike="noStrike" baseline="0" dirty="0">
                <a:solidFill>
                  <a:srgbClr val="000000"/>
                </a:solidFill>
                <a:latin typeface="+mn-lt"/>
                <a:hlinkClick r:id="rId2"/>
              </a:rPr>
              <a:t>.</a:t>
            </a:r>
            <a:r>
              <a:rPr lang="en-US" sz="2000" i="1" dirty="0">
                <a:solidFill>
                  <a:srgbClr val="000000"/>
                </a:solidFill>
                <a:latin typeface="+mn-lt"/>
              </a:rPr>
              <a:t>  </a:t>
            </a:r>
            <a:r>
              <a:rPr lang="en-US" sz="2000" dirty="0">
                <a:solidFill>
                  <a:srgbClr val="000000"/>
                </a:solidFill>
                <a:latin typeface="+mn-lt"/>
              </a:rPr>
              <a:t>T</a:t>
            </a:r>
            <a:r>
              <a:rPr lang="en-US" sz="2000" b="0" i="0" u="none" strike="noStrike" baseline="0" dirty="0">
                <a:solidFill>
                  <a:srgbClr val="000000"/>
                </a:solidFill>
                <a:latin typeface="+mn-lt"/>
              </a:rPr>
              <a:t>o access the FSP System, you must have a </a:t>
            </a:r>
            <a:r>
              <a:rPr lang="en-US" sz="2000" b="0" i="0" u="none" strike="noStrike" baseline="0" dirty="0">
                <a:solidFill>
                  <a:srgbClr val="000000"/>
                </a:solidFill>
                <a:highlight>
                  <a:srgbClr val="00FF00"/>
                </a:highlight>
                <a:latin typeface="+mn-lt"/>
              </a:rPr>
              <a:t>TEAL login ID and password and</a:t>
            </a:r>
            <a:r>
              <a:rPr lang="en-US" sz="2000" b="0" i="0" u="none" strike="noStrike" baseline="0" dirty="0">
                <a:solidFill>
                  <a:srgbClr val="000000"/>
                </a:solidFill>
                <a:latin typeface="+mn-lt"/>
              </a:rPr>
              <a:t> have applied for and been granted access to the FSP System. If you do not have a TEAL login ID and password or have not applied for access to the FSP System, please see the instructions for accessing the system that are available on the </a:t>
            </a:r>
            <a:r>
              <a:rPr lang="en-US" sz="2000" b="0" i="1" u="sng" strike="noStrike" baseline="0" dirty="0">
                <a:solidFill>
                  <a:srgbClr val="0000FF"/>
                </a:solidFill>
                <a:latin typeface="+mn-lt"/>
                <a:hlinkClick r:id="rId3"/>
              </a:rPr>
              <a:t>School Transportation Funding </a:t>
            </a:r>
            <a:r>
              <a:rPr lang="en-US" sz="2000" b="0" i="0" u="none" strike="noStrike" baseline="0" dirty="0">
                <a:solidFill>
                  <a:srgbClr val="000000"/>
                </a:solidFill>
                <a:latin typeface="+mn-lt"/>
              </a:rPr>
              <a:t>web page under TEAL User Account and FSP </a:t>
            </a:r>
            <a:r>
              <a:rPr lang="en-US" sz="2000" dirty="0">
                <a:solidFill>
                  <a:srgbClr val="000000"/>
                </a:solidFill>
                <a:latin typeface="+mn-lt"/>
              </a:rPr>
              <a:t>system application. </a:t>
            </a:r>
            <a:endParaRPr lang="en-US" sz="2000" dirty="0">
              <a:latin typeface="+mn-lt"/>
            </a:endParaRPr>
          </a:p>
          <a:p>
            <a:endParaRPr lang="en-US" dirty="0"/>
          </a:p>
          <a:p>
            <a:endParaRPr lang="en-US" dirty="0"/>
          </a:p>
        </p:txBody>
      </p:sp>
      <p:pic>
        <p:nvPicPr>
          <p:cNvPr id="6" name="Picture 5">
            <a:extLst>
              <a:ext uri="{FF2B5EF4-FFF2-40B4-BE49-F238E27FC236}">
                <a16:creationId xmlns:a16="http://schemas.microsoft.com/office/drawing/2014/main" id="{A8EA2ABB-862B-A870-CC49-9F85B181A8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451" y="3429000"/>
            <a:ext cx="5605960" cy="2984950"/>
          </a:xfrm>
          <a:prstGeom prst="rect">
            <a:avLst/>
          </a:prstGeom>
        </p:spPr>
      </p:pic>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ADB19AA7-D2AE-E85A-EA83-52AE5274AC58}"/>
                  </a:ext>
                  <a:ext uri="{C183D7F6-B498-43B3-948B-1728B52AA6E4}">
                    <adec:decorative xmlns:adec="http://schemas.microsoft.com/office/drawing/2017/decorative" val="1"/>
                  </a:ext>
                </a:extLst>
              </p14:cNvPr>
              <p14:cNvContentPartPr/>
              <p14:nvPr/>
            </p14:nvContentPartPr>
            <p14:xfrm>
              <a:off x="6437269" y="3740015"/>
              <a:ext cx="360" cy="360"/>
            </p14:xfrm>
          </p:contentPart>
        </mc:Choice>
        <mc:Fallback xmlns="">
          <p:pic>
            <p:nvPicPr>
              <p:cNvPr id="15" name="Ink 14">
                <a:extLst>
                  <a:ext uri="{FF2B5EF4-FFF2-40B4-BE49-F238E27FC236}">
                    <a16:creationId xmlns:a16="http://schemas.microsoft.com/office/drawing/2014/main" id="{ADB19AA7-D2AE-E85A-EA83-52AE5274AC58}"/>
                  </a:ext>
                  <a:ext uri="{C183D7F6-B498-43B3-948B-1728B52AA6E4}">
                    <adec:decorative xmlns:adec="http://schemas.microsoft.com/office/drawing/2017/decorative" val="1"/>
                  </a:ext>
                </a:extLst>
              </p:cNvPr>
              <p:cNvPicPr/>
              <p:nvPr/>
            </p:nvPicPr>
            <p:blipFill>
              <a:blip r:embed="rId6"/>
              <a:stretch>
                <a:fillRect/>
              </a:stretch>
            </p:blipFill>
            <p:spPr>
              <a:xfrm>
                <a:off x="6428269" y="37310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7ACA588D-82F4-13F3-9E02-D760B80C28EE}"/>
                  </a:ext>
                  <a:ext uri="{C183D7F6-B498-43B3-948B-1728B52AA6E4}">
                    <adec:decorative xmlns:adec="http://schemas.microsoft.com/office/drawing/2017/decorative" val="1"/>
                  </a:ext>
                </a:extLst>
              </p14:cNvPr>
              <p14:cNvContentPartPr/>
              <p14:nvPr/>
            </p14:nvContentPartPr>
            <p14:xfrm>
              <a:off x="6649669" y="3518615"/>
              <a:ext cx="360" cy="360"/>
            </p14:xfrm>
          </p:contentPart>
        </mc:Choice>
        <mc:Fallback xmlns="">
          <p:pic>
            <p:nvPicPr>
              <p:cNvPr id="16" name="Ink 15">
                <a:extLst>
                  <a:ext uri="{FF2B5EF4-FFF2-40B4-BE49-F238E27FC236}">
                    <a16:creationId xmlns:a16="http://schemas.microsoft.com/office/drawing/2014/main" id="{7ACA588D-82F4-13F3-9E02-D760B80C28EE}"/>
                  </a:ext>
                  <a:ext uri="{C183D7F6-B498-43B3-948B-1728B52AA6E4}">
                    <adec:decorative xmlns:adec="http://schemas.microsoft.com/office/drawing/2017/decorative" val="1"/>
                  </a:ext>
                </a:extLst>
              </p:cNvPr>
              <p:cNvPicPr/>
              <p:nvPr/>
            </p:nvPicPr>
            <p:blipFill>
              <a:blip r:embed="rId6"/>
              <a:stretch>
                <a:fillRect/>
              </a:stretch>
            </p:blipFill>
            <p:spPr>
              <a:xfrm>
                <a:off x="6640669" y="3509615"/>
                <a:ext cx="18000" cy="18000"/>
              </a:xfrm>
              <a:prstGeom prst="rect">
                <a:avLst/>
              </a:prstGeom>
            </p:spPr>
          </p:pic>
        </mc:Fallback>
      </mc:AlternateContent>
      <p:sp>
        <p:nvSpPr>
          <p:cNvPr id="19" name="Arrow: Up 18">
            <a:extLst>
              <a:ext uri="{FF2B5EF4-FFF2-40B4-BE49-F238E27FC236}">
                <a16:creationId xmlns:a16="http://schemas.microsoft.com/office/drawing/2014/main" id="{D69FA2B7-F397-24E3-9D19-608B10AE94E1}"/>
              </a:ext>
              <a:ext uri="{C183D7F6-B498-43B3-948B-1728B52AA6E4}">
                <adec:decorative xmlns:adec="http://schemas.microsoft.com/office/drawing/2017/decorative" val="1"/>
              </a:ext>
            </a:extLst>
          </p:cNvPr>
          <p:cNvSpPr/>
          <p:nvPr/>
        </p:nvSpPr>
        <p:spPr>
          <a:xfrm>
            <a:off x="564268" y="4215913"/>
            <a:ext cx="296822" cy="545738"/>
          </a:xfrm>
          <a:prstGeom prst="upArrow">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AB1632FB-378D-8DFC-C582-C491784891E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04411" y="3464760"/>
            <a:ext cx="6193030" cy="2816621"/>
          </a:xfrm>
          <a:prstGeom prst="rect">
            <a:avLst/>
          </a:prstGeom>
        </p:spPr>
      </p:pic>
      <p:sp>
        <p:nvSpPr>
          <p:cNvPr id="24" name="Arrow: Left 23">
            <a:extLst>
              <a:ext uri="{FF2B5EF4-FFF2-40B4-BE49-F238E27FC236}">
                <a16:creationId xmlns:a16="http://schemas.microsoft.com/office/drawing/2014/main" id="{52FA5442-4FAF-864E-A7FC-BA60C65BAA69}"/>
              </a:ext>
              <a:ext uri="{C183D7F6-B498-43B3-948B-1728B52AA6E4}">
                <adec:decorative xmlns:adec="http://schemas.microsoft.com/office/drawing/2017/decorative" val="1"/>
              </a:ext>
            </a:extLst>
          </p:cNvPr>
          <p:cNvSpPr/>
          <p:nvPr/>
        </p:nvSpPr>
        <p:spPr>
          <a:xfrm>
            <a:off x="10575637" y="5954674"/>
            <a:ext cx="618836" cy="249382"/>
          </a:xfrm>
          <a:prstGeom prst="leftArrow">
            <a:avLst/>
          </a:prstGeom>
          <a:solidFill>
            <a:srgbClr val="00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inus Sign 4">
            <a:extLst>
              <a:ext uri="{FF2B5EF4-FFF2-40B4-BE49-F238E27FC236}">
                <a16:creationId xmlns:a16="http://schemas.microsoft.com/office/drawing/2014/main" id="{D60281B1-DF3D-F4A7-E4B1-7BEA2F460CEC}"/>
              </a:ext>
              <a:ext uri="{C183D7F6-B498-43B3-948B-1728B52AA6E4}">
                <adec:decorative xmlns:adec="http://schemas.microsoft.com/office/drawing/2017/decorative" val="1"/>
              </a:ext>
            </a:extLst>
          </p:cNvPr>
          <p:cNvSpPr/>
          <p:nvPr/>
        </p:nvSpPr>
        <p:spPr>
          <a:xfrm>
            <a:off x="7056581" y="5672358"/>
            <a:ext cx="942109" cy="459038"/>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Minus Sign 6">
            <a:extLst>
              <a:ext uri="{FF2B5EF4-FFF2-40B4-BE49-F238E27FC236}">
                <a16:creationId xmlns:a16="http://schemas.microsoft.com/office/drawing/2014/main" id="{3B2A3846-971B-999C-F2FE-6DD85A4D24F3}"/>
              </a:ext>
              <a:ext uri="{C183D7F6-B498-43B3-948B-1728B52AA6E4}">
                <adec:decorative xmlns:adec="http://schemas.microsoft.com/office/drawing/2017/decorative" val="1"/>
              </a:ext>
            </a:extLst>
          </p:cNvPr>
          <p:cNvSpPr/>
          <p:nvPr/>
        </p:nvSpPr>
        <p:spPr>
          <a:xfrm>
            <a:off x="1303311" y="3464760"/>
            <a:ext cx="510088" cy="61954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563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8B5F-B6D7-A65F-B9E7-9C7DC5137B8F}"/>
              </a:ext>
            </a:extLst>
          </p:cNvPr>
          <p:cNvSpPr>
            <a:spLocks noGrp="1"/>
          </p:cNvSpPr>
          <p:nvPr>
            <p:ph type="title"/>
          </p:nvPr>
        </p:nvSpPr>
        <p:spPr/>
        <p:txBody>
          <a:bodyPr>
            <a:normAutofit fontScale="90000"/>
          </a:bodyPr>
          <a:lstStyle/>
          <a:p>
            <a:r>
              <a:rPr lang="en-US" sz="3200" dirty="0">
                <a:latin typeface="+mn-lt"/>
              </a:rPr>
              <a:t>Transportation Route Services Report for Allotment Funding</a:t>
            </a:r>
          </a:p>
        </p:txBody>
      </p:sp>
      <p:sp>
        <p:nvSpPr>
          <p:cNvPr id="3" name="Slide Number Placeholder 2">
            <a:extLst>
              <a:ext uri="{FF2B5EF4-FFF2-40B4-BE49-F238E27FC236}">
                <a16:creationId xmlns:a16="http://schemas.microsoft.com/office/drawing/2014/main" id="{D76DA791-6474-04C1-11C3-FD8981700038}"/>
              </a:ext>
            </a:extLst>
          </p:cNvPr>
          <p:cNvSpPr>
            <a:spLocks noGrp="1"/>
          </p:cNvSpPr>
          <p:nvPr>
            <p:ph type="sldNum" sz="quarter" idx="12"/>
          </p:nvPr>
        </p:nvSpPr>
        <p:spPr/>
        <p:txBody>
          <a:bodyPr/>
          <a:lstStyle/>
          <a:p>
            <a:fld id="{0088AB57-2DBE-44A3-AE96-942C49E954BF}" type="slidenum">
              <a:rPr lang="en-US" smtClean="0"/>
              <a:pPr/>
              <a:t>22</a:t>
            </a:fld>
            <a:endParaRPr lang="en-US" dirty="0"/>
          </a:p>
        </p:txBody>
      </p:sp>
      <p:sp>
        <p:nvSpPr>
          <p:cNvPr id="4" name="Content Placeholder 3">
            <a:extLst>
              <a:ext uri="{FF2B5EF4-FFF2-40B4-BE49-F238E27FC236}">
                <a16:creationId xmlns:a16="http://schemas.microsoft.com/office/drawing/2014/main" id="{A4C7EBF0-CE64-595B-F079-7A6ECBCDE7D1}"/>
              </a:ext>
            </a:extLst>
          </p:cNvPr>
          <p:cNvSpPr>
            <a:spLocks noGrp="1"/>
          </p:cNvSpPr>
          <p:nvPr>
            <p:ph sz="quarter" idx="13"/>
          </p:nvPr>
        </p:nvSpPr>
        <p:spPr>
          <a:xfrm>
            <a:off x="0" y="1082566"/>
            <a:ext cx="12192000" cy="5446572"/>
          </a:xfrm>
        </p:spPr>
        <p:txBody>
          <a:bodyPr>
            <a:noAutofit/>
          </a:bodyPr>
          <a:lstStyle/>
          <a:p>
            <a:r>
              <a:rPr lang="en-US" sz="2400" b="1" dirty="0">
                <a:latin typeface="+mn-lt"/>
              </a:rPr>
              <a:t>Route Services Report:</a:t>
            </a:r>
            <a:r>
              <a:rPr lang="en-US" sz="2200" b="1" dirty="0"/>
              <a:t> </a:t>
            </a:r>
            <a:r>
              <a:rPr lang="en-US" sz="2200" dirty="0">
                <a:latin typeface="+mn-lt"/>
              </a:rPr>
              <a:t>This report requires eligible ridership and mileage information for each of the four types of route services: </a:t>
            </a:r>
            <a:r>
              <a:rPr lang="en-US" sz="2200" b="1" dirty="0">
                <a:latin typeface="+mn-lt"/>
              </a:rPr>
              <a:t>Regular</a:t>
            </a:r>
            <a:r>
              <a:rPr lang="en-US" sz="2200" dirty="0">
                <a:latin typeface="+mn-lt"/>
              </a:rPr>
              <a:t>, </a:t>
            </a:r>
            <a:r>
              <a:rPr lang="en-US" sz="2200" b="1" dirty="0">
                <a:latin typeface="+mn-lt"/>
              </a:rPr>
              <a:t>Special-Education</a:t>
            </a:r>
            <a:r>
              <a:rPr lang="en-US" sz="2200" dirty="0">
                <a:latin typeface="+mn-lt"/>
              </a:rPr>
              <a:t>, </a:t>
            </a:r>
            <a:r>
              <a:rPr lang="en-US" sz="2200" b="1" dirty="0">
                <a:latin typeface="+mn-lt"/>
              </a:rPr>
              <a:t>CTE</a:t>
            </a:r>
            <a:r>
              <a:rPr lang="en-US" sz="2200" dirty="0">
                <a:latin typeface="+mn-lt"/>
              </a:rPr>
              <a:t>, </a:t>
            </a:r>
            <a:r>
              <a:rPr lang="en-US" sz="2200" b="1" dirty="0">
                <a:latin typeface="+mn-lt"/>
              </a:rPr>
              <a:t>Private, </a:t>
            </a:r>
            <a:r>
              <a:rPr lang="en-US" sz="2200" dirty="0">
                <a:latin typeface="+mn-lt"/>
              </a:rPr>
              <a:t>and</a:t>
            </a:r>
            <a:r>
              <a:rPr lang="en-US" sz="2200" b="1" dirty="0">
                <a:latin typeface="+mn-lt"/>
              </a:rPr>
              <a:t> Bus Passes</a:t>
            </a:r>
            <a:r>
              <a:rPr lang="en-US" sz="2200" dirty="0">
                <a:latin typeface="+mn-lt"/>
              </a:rPr>
              <a:t>. </a:t>
            </a:r>
          </a:p>
          <a:p>
            <a:pPr algn="l"/>
            <a:r>
              <a:rPr lang="en-US" sz="2200" b="1" i="1" dirty="0"/>
              <a:t>Regular Route Services: </a:t>
            </a:r>
            <a:r>
              <a:rPr lang="en-US" sz="2000" b="1" i="1" dirty="0">
                <a:latin typeface="+mn-lt"/>
              </a:rPr>
              <a:t> </a:t>
            </a:r>
            <a:r>
              <a:rPr lang="en-US" sz="2000" dirty="0">
                <a:latin typeface="+mn-lt"/>
              </a:rPr>
              <a:t>For regular route services, your district must report, by route, the daily mileage and daily ridership </a:t>
            </a:r>
            <a:r>
              <a:rPr lang="en-US" sz="2000" b="0" i="0" u="none" strike="noStrike" baseline="0" dirty="0">
                <a:solidFill>
                  <a:srgbClr val="000000"/>
                </a:solidFill>
                <a:latin typeface="Calibri" panose="020F0502020204030204" pitchFamily="34" charset="0"/>
              </a:rPr>
              <a:t>service for students who live </a:t>
            </a:r>
            <a:r>
              <a:rPr lang="en-US" sz="2000" b="1" i="0" u="none" strike="noStrike" baseline="0" dirty="0">
                <a:solidFill>
                  <a:srgbClr val="000000"/>
                </a:solidFill>
                <a:latin typeface="Calibri" panose="020F0502020204030204" pitchFamily="34" charset="0"/>
              </a:rPr>
              <a:t>two or more miles from their campus </a:t>
            </a:r>
            <a:r>
              <a:rPr lang="en-US" sz="2000" b="0" i="0" u="none" strike="noStrike" baseline="0" dirty="0">
                <a:solidFill>
                  <a:srgbClr val="000000"/>
                </a:solidFill>
                <a:latin typeface="Calibri" panose="020F0502020204030204" pitchFamily="34" charset="0"/>
              </a:rPr>
              <a:t>of attendance and service for </a:t>
            </a:r>
            <a:r>
              <a:rPr lang="en-US" sz="2000" b="1" i="0" u="none" strike="noStrike" baseline="0" dirty="0">
                <a:solidFill>
                  <a:srgbClr val="000000"/>
                </a:solidFill>
                <a:latin typeface="Calibri" panose="020F0502020204030204" pitchFamily="34" charset="0"/>
              </a:rPr>
              <a:t>both </a:t>
            </a:r>
            <a:r>
              <a:rPr lang="en-US" sz="2000" b="0" i="0" u="none" strike="noStrike" baseline="0" dirty="0">
                <a:solidFill>
                  <a:srgbClr val="000000"/>
                </a:solidFill>
                <a:latin typeface="Calibri" panose="020F0502020204030204" pitchFamily="34" charset="0"/>
              </a:rPr>
              <a:t>students who live </a:t>
            </a:r>
            <a:r>
              <a:rPr lang="en-US" sz="2000" b="1" i="0" u="none" strike="noStrike" baseline="0" dirty="0">
                <a:solidFill>
                  <a:srgbClr val="000000"/>
                </a:solidFill>
                <a:latin typeface="Calibri" panose="020F0502020204030204" pitchFamily="34" charset="0"/>
              </a:rPr>
              <a:t>two or more miles from their campus </a:t>
            </a:r>
            <a:r>
              <a:rPr lang="en-US" sz="2000" b="0" i="0" u="none" strike="noStrike" baseline="0" dirty="0">
                <a:solidFill>
                  <a:srgbClr val="000000"/>
                </a:solidFill>
                <a:latin typeface="Calibri" panose="020F0502020204030204" pitchFamily="34" charset="0"/>
              </a:rPr>
              <a:t>of attendance and students who live in </a:t>
            </a:r>
            <a:r>
              <a:rPr lang="en-US" sz="2000" b="1" i="0" u="none" strike="noStrike" baseline="0" dirty="0">
                <a:solidFill>
                  <a:srgbClr val="000000"/>
                </a:solidFill>
                <a:latin typeface="Calibri" panose="020F0502020204030204" pitchFamily="34" charset="0"/>
              </a:rPr>
              <a:t>hazardous traffic or </a:t>
            </a:r>
            <a:r>
              <a:rPr lang="en-US" sz="2000" b="0" i="0" u="none" strike="noStrike" baseline="0" dirty="0">
                <a:solidFill>
                  <a:srgbClr val="000000"/>
                </a:solidFill>
                <a:latin typeface="Calibri" panose="020F0502020204030204" pitchFamily="34" charset="0"/>
              </a:rPr>
              <a:t>high risk </a:t>
            </a:r>
            <a:r>
              <a:rPr lang="en-US" sz="2000" b="1" i="0" u="none" strike="noStrike" baseline="0" dirty="0">
                <a:solidFill>
                  <a:srgbClr val="000000"/>
                </a:solidFill>
                <a:latin typeface="Calibri" panose="020F0502020204030204" pitchFamily="34" charset="0"/>
              </a:rPr>
              <a:t>of violence area</a:t>
            </a:r>
            <a:r>
              <a:rPr lang="en-US" sz="2000" dirty="0">
                <a:solidFill>
                  <a:srgbClr val="000000"/>
                </a:solidFill>
                <a:latin typeface="Calibri" panose="020F0502020204030204" pitchFamily="34" charset="0"/>
              </a:rPr>
              <a:t>:  </a:t>
            </a:r>
            <a:r>
              <a:rPr lang="en-US" sz="2000" b="1" i="1" u="sng" dirty="0">
                <a:solidFill>
                  <a:srgbClr val="000000"/>
                </a:solidFill>
                <a:latin typeface="Calibri" panose="020F0502020204030204" pitchFamily="34" charset="0"/>
              </a:rPr>
              <a:t>See slide pg.19 for Exhibit</a:t>
            </a:r>
            <a:endParaRPr lang="en-US" sz="2000" b="1" i="1" u="sng" strike="noStrike" baseline="0" dirty="0">
              <a:solidFill>
                <a:srgbClr val="000000"/>
              </a:solidFill>
              <a:latin typeface="Calibri" panose="020F0502020204030204" pitchFamily="34" charset="0"/>
            </a:endParaRPr>
          </a:p>
          <a:p>
            <a:pPr marL="1028700" lvl="1" indent="-342900">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transportation to and from school (</a:t>
            </a:r>
            <a:r>
              <a:rPr lang="en-US" sz="2000" b="1" i="0" u="none" strike="noStrike" baseline="0" dirty="0">
                <a:solidFill>
                  <a:srgbClr val="000000"/>
                </a:solidFill>
                <a:highlight>
                  <a:srgbClr val="00FFFF"/>
                </a:highlight>
                <a:latin typeface="Calibri" panose="020F0502020204030204" pitchFamily="34" charset="0"/>
              </a:rPr>
              <a:t>labeled Home-to-School/School-to-Home in the report</a:t>
            </a:r>
            <a:r>
              <a:rPr lang="en-US" sz="2000" b="0" i="0" u="none" strike="noStrike" baseline="0" dirty="0">
                <a:solidFill>
                  <a:srgbClr val="000000"/>
                </a:solidFill>
                <a:latin typeface="Calibri" panose="020F0502020204030204" pitchFamily="34" charset="0"/>
              </a:rPr>
              <a:t>), and</a:t>
            </a:r>
          </a:p>
          <a:p>
            <a:pPr marL="1028700" lvl="1" indent="-342900">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transportation during the day for students to attend required academic courses (</a:t>
            </a:r>
            <a:r>
              <a:rPr lang="en-US" sz="2000" b="1" i="0" u="none" strike="noStrike" baseline="0" dirty="0">
                <a:solidFill>
                  <a:srgbClr val="000000"/>
                </a:solidFill>
                <a:highlight>
                  <a:srgbClr val="00FF00"/>
                </a:highlight>
                <a:latin typeface="Calibri" panose="020F0502020204030204" pitchFamily="34" charset="0"/>
              </a:rPr>
              <a:t>labeled</a:t>
            </a:r>
          </a:p>
          <a:p>
            <a:pPr lvl="1" indent="0">
              <a:buNone/>
            </a:pPr>
            <a:r>
              <a:rPr lang="en-US" sz="2000" b="1" i="0" u="none" strike="noStrike" baseline="0" dirty="0">
                <a:solidFill>
                  <a:srgbClr val="000000"/>
                </a:solidFill>
                <a:highlight>
                  <a:srgbClr val="00FF00"/>
                </a:highlight>
                <a:latin typeface="Calibri" panose="020F0502020204030204" pitchFamily="34" charset="0"/>
              </a:rPr>
              <a:t>      Curriculum/Academic in the report</a:t>
            </a:r>
            <a:r>
              <a:rPr lang="en-US" sz="2000" b="0" i="0" u="none" strike="noStrike" baseline="0" dirty="0">
                <a:solidFill>
                  <a:srgbClr val="000000"/>
                </a:solidFill>
                <a:latin typeface="Calibri" panose="020F0502020204030204" pitchFamily="34" charset="0"/>
              </a:rPr>
              <a:t>).</a:t>
            </a:r>
          </a:p>
          <a:p>
            <a:r>
              <a:rPr lang="en-US" sz="2200" dirty="0">
                <a:solidFill>
                  <a:srgbClr val="000000"/>
                </a:solidFill>
                <a:latin typeface="Calibri" panose="020F0502020204030204" pitchFamily="34" charset="0"/>
              </a:rPr>
              <a:t>*</a:t>
            </a:r>
            <a:r>
              <a:rPr lang="en-US" sz="1800" i="1" dirty="0">
                <a:solidFill>
                  <a:srgbClr val="000000"/>
                </a:solidFill>
                <a:latin typeface="Calibri" panose="020F0502020204030204" pitchFamily="34" charset="0"/>
              </a:rPr>
              <a:t>However, because hazardous-traffic and high risk of violence areas service does not apply to transportation to required academic courses during the school day, for that transportation, the two-or more-mile mileage and ridership is the same as the combined two-or-more-mile and hazardous-traffic and high risk of violence area mileage and ridership</a:t>
            </a:r>
            <a:r>
              <a:rPr lang="en-US" sz="1800" dirty="0">
                <a:solidFill>
                  <a:srgbClr val="000000"/>
                </a:solidFill>
                <a:latin typeface="Calibri" panose="020F0502020204030204" pitchFamily="34" charset="0"/>
              </a:rPr>
              <a:t>.</a:t>
            </a:r>
          </a:p>
          <a:p>
            <a:r>
              <a:rPr lang="en-US" sz="2000" b="1" i="0" u="none" strike="noStrike" baseline="0" dirty="0">
                <a:solidFill>
                  <a:srgbClr val="000000"/>
                </a:solidFill>
                <a:latin typeface="Calibri" panose="020F0502020204030204" pitchFamily="34" charset="0"/>
              </a:rPr>
              <a:t>Note:</a:t>
            </a:r>
            <a:r>
              <a:rPr lang="en-US" sz="2000" b="0" i="0" u="none" strike="noStrike" baseline="0" dirty="0">
                <a:solidFill>
                  <a:srgbClr val="000000"/>
                </a:solidFill>
                <a:latin typeface="Calibri" panose="020F0502020204030204" pitchFamily="34" charset="0"/>
              </a:rPr>
              <a:t> When mileage and ridership data are entered for only two-or-more-mile service, the report automatically populates the combined two-or-more-mile and hazardous-traffic and high risk of violence area service fields. If the route had additional mileage and riders because of transporting eligible hazardous-traffic-area students, then your district must change the daily mileage and the average daily ridership shown for combined service.</a:t>
            </a:r>
          </a:p>
          <a:p>
            <a:endParaRPr lang="en-US" sz="2000" b="0" i="0" u="none" strike="noStrike" baseline="0" dirty="0">
              <a:solidFill>
                <a:srgbClr val="000000"/>
              </a:solidFill>
              <a:latin typeface="Calibri" panose="020F0502020204030204" pitchFamily="34" charset="0"/>
            </a:endParaRPr>
          </a:p>
          <a:p>
            <a:pPr marL="1028700" lvl="1" indent="-342900">
              <a:buFont typeface="Wingdings" panose="05000000000000000000" pitchFamily="2" charset="2"/>
              <a:buChar char="Ø"/>
            </a:pPr>
            <a:endParaRPr lang="en-US" sz="2000" b="0" i="0" u="none" strike="noStrike" baseline="0" dirty="0">
              <a:solidFill>
                <a:srgbClr val="000000"/>
              </a:solidFill>
              <a:latin typeface="Calibri" panose="020F0502020204030204" pitchFamily="34" charset="0"/>
            </a:endParaRPr>
          </a:p>
          <a:p>
            <a:pPr marL="1028700" lvl="1" indent="-342900">
              <a:buFont typeface="Wingdings" panose="05000000000000000000" pitchFamily="2" charset="2"/>
              <a:buChar char="Ø"/>
            </a:pPr>
            <a:endParaRPr lang="en-US" sz="2000" b="0" i="0" u="none" strike="noStrike" baseline="0" dirty="0">
              <a:solidFill>
                <a:srgbClr val="000000"/>
              </a:solidFill>
              <a:latin typeface="Calibri" panose="020F0502020204030204" pitchFamily="34" charset="0"/>
            </a:endParaRPr>
          </a:p>
          <a:p>
            <a:pPr marL="228600" indent="-457200">
              <a:buFont typeface="Arial" panose="020B0604020202020204" pitchFamily="34" charset="0"/>
              <a:buChar char="•"/>
            </a:pPr>
            <a:endParaRPr lang="en-US" sz="2200" b="1" i="1" dirty="0"/>
          </a:p>
          <a:p>
            <a:pPr lvl="1">
              <a:buFont typeface="Wingdings" panose="05000000000000000000" pitchFamily="2" charset="2"/>
              <a:buChar char="Ø"/>
            </a:pPr>
            <a:endParaRPr lang="en-US" sz="2000" b="1" i="1" dirty="0"/>
          </a:p>
          <a:p>
            <a:pPr lvl="1">
              <a:buFont typeface="Wingdings" panose="05000000000000000000" pitchFamily="2" charset="2"/>
              <a:buChar char="Ø"/>
            </a:pPr>
            <a:endParaRPr lang="en-US" sz="2200" dirty="0">
              <a:latin typeface="+mn-lt"/>
            </a:endParaRPr>
          </a:p>
          <a:p>
            <a:r>
              <a:rPr lang="en-US" sz="2400" b="1" dirty="0">
                <a:latin typeface="+mn-lt"/>
              </a:rPr>
              <a:t> </a:t>
            </a:r>
          </a:p>
        </p:txBody>
      </p:sp>
    </p:spTree>
    <p:extLst>
      <p:ext uri="{BB962C8B-B14F-4D97-AF65-F5344CB8AC3E}">
        <p14:creationId xmlns:p14="http://schemas.microsoft.com/office/powerpoint/2010/main" val="520636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1804-9615-7A50-7D79-0E80DAA51199}"/>
              </a:ext>
            </a:extLst>
          </p:cNvPr>
          <p:cNvSpPr>
            <a:spLocks noGrp="1"/>
          </p:cNvSpPr>
          <p:nvPr>
            <p:ph type="title"/>
          </p:nvPr>
        </p:nvSpPr>
        <p:spPr/>
        <p:txBody>
          <a:bodyPr>
            <a:normAutofit fontScale="90000"/>
          </a:bodyPr>
          <a:lstStyle/>
          <a:p>
            <a:r>
              <a:rPr lang="en-US" sz="3200" dirty="0">
                <a:latin typeface="+mn-lt"/>
              </a:rPr>
              <a:t>Transportation Route Services Report for Allotment Funding</a:t>
            </a:r>
          </a:p>
        </p:txBody>
      </p:sp>
      <p:sp>
        <p:nvSpPr>
          <p:cNvPr id="3" name="Slide Number Placeholder 2">
            <a:extLst>
              <a:ext uri="{FF2B5EF4-FFF2-40B4-BE49-F238E27FC236}">
                <a16:creationId xmlns:a16="http://schemas.microsoft.com/office/drawing/2014/main" id="{FD1EE61D-A90C-7448-9987-545DD07BC34F}"/>
              </a:ext>
            </a:extLst>
          </p:cNvPr>
          <p:cNvSpPr>
            <a:spLocks noGrp="1"/>
          </p:cNvSpPr>
          <p:nvPr>
            <p:ph type="sldNum" sz="quarter" idx="12"/>
          </p:nvPr>
        </p:nvSpPr>
        <p:spPr/>
        <p:txBody>
          <a:bodyPr/>
          <a:lstStyle/>
          <a:p>
            <a:fld id="{0088AB57-2DBE-44A3-AE96-942C49E954BF}" type="slidenum">
              <a:rPr lang="en-US" smtClean="0"/>
              <a:pPr/>
              <a:t>23</a:t>
            </a:fld>
            <a:endParaRPr lang="en-US" dirty="0"/>
          </a:p>
        </p:txBody>
      </p:sp>
      <p:sp>
        <p:nvSpPr>
          <p:cNvPr id="4" name="Content Placeholder 3">
            <a:extLst>
              <a:ext uri="{FF2B5EF4-FFF2-40B4-BE49-F238E27FC236}">
                <a16:creationId xmlns:a16="http://schemas.microsoft.com/office/drawing/2014/main" id="{EB1546D6-F0F5-CEC4-EBEB-DB7EF775F431}"/>
              </a:ext>
            </a:extLst>
          </p:cNvPr>
          <p:cNvSpPr>
            <a:spLocks noGrp="1"/>
          </p:cNvSpPr>
          <p:nvPr>
            <p:ph sz="quarter" idx="13"/>
          </p:nvPr>
        </p:nvSpPr>
        <p:spPr>
          <a:xfrm>
            <a:off x="0" y="1334814"/>
            <a:ext cx="12192000" cy="5194323"/>
          </a:xfrm>
        </p:spPr>
        <p:txBody>
          <a:bodyPr>
            <a:noAutofit/>
          </a:bodyPr>
          <a:lstStyle/>
          <a:p>
            <a:r>
              <a:rPr lang="en-US" sz="2400" b="1" dirty="0">
                <a:latin typeface="+mn-lt"/>
              </a:rPr>
              <a:t>Route Services Report cont’d:</a:t>
            </a:r>
          </a:p>
          <a:p>
            <a:r>
              <a:rPr lang="en-US" sz="2200" dirty="0">
                <a:latin typeface="+mn-lt"/>
              </a:rPr>
              <a:t>The daily ridership reported for a route providing transportation to and from school is the </a:t>
            </a:r>
            <a:r>
              <a:rPr lang="en-US" sz="2200" b="1" dirty="0">
                <a:latin typeface="+mn-lt"/>
              </a:rPr>
              <a:t>average daily ridership:</a:t>
            </a:r>
            <a:r>
              <a:rPr lang="en-US" sz="2200" dirty="0">
                <a:latin typeface="+mn-lt"/>
              </a:rPr>
              <a:t> </a:t>
            </a:r>
          </a:p>
          <a:p>
            <a:pPr marL="1028700" lvl="1" indent="-342900">
              <a:buFont typeface="Wingdings" panose="05000000000000000000" pitchFamily="2" charset="2"/>
              <a:buChar char="Ø"/>
            </a:pPr>
            <a:r>
              <a:rPr lang="en-US" sz="2000" dirty="0">
                <a:latin typeface="+mn-lt"/>
              </a:rPr>
              <a:t>Your district determines the average daily ridership for a route providing regular route service to and from school by summing the two official rider counts (or two highest counts) and then dividing the result by two. The two counts that are used must have been conducted in two different months.</a:t>
            </a:r>
          </a:p>
          <a:p>
            <a:r>
              <a:rPr lang="en-US" sz="2200" dirty="0">
                <a:latin typeface="+mn-lt"/>
              </a:rPr>
              <a:t>Average daily ridership must be determined separately for the two following categories:</a:t>
            </a:r>
          </a:p>
          <a:p>
            <a:pPr marL="1028700" lvl="1" indent="-342900">
              <a:buFont typeface="Wingdings" panose="05000000000000000000" pitchFamily="2" charset="2"/>
              <a:buChar char="Ø"/>
            </a:pPr>
            <a:r>
              <a:rPr lang="en-US" sz="2000" dirty="0">
                <a:latin typeface="+mn-lt"/>
              </a:rPr>
              <a:t>students who live </a:t>
            </a:r>
            <a:r>
              <a:rPr lang="en-US" sz="2000" b="1" i="1" dirty="0">
                <a:latin typeface="+mn-lt"/>
              </a:rPr>
              <a:t>two or more miles </a:t>
            </a:r>
            <a:r>
              <a:rPr lang="en-US" sz="2000" dirty="0">
                <a:latin typeface="+mn-lt"/>
              </a:rPr>
              <a:t>from campus and </a:t>
            </a:r>
          </a:p>
          <a:p>
            <a:pPr marL="1028700" lvl="1" indent="-342900">
              <a:buFont typeface="Wingdings" panose="05000000000000000000" pitchFamily="2" charset="2"/>
              <a:buChar char="Ø"/>
            </a:pPr>
            <a:r>
              <a:rPr lang="en-US" sz="2000" dirty="0">
                <a:latin typeface="+mn-lt"/>
              </a:rPr>
              <a:t>students who live </a:t>
            </a:r>
            <a:r>
              <a:rPr lang="en-US" sz="2000" b="1" i="1" dirty="0">
                <a:latin typeface="+mn-lt"/>
              </a:rPr>
              <a:t>in hazardous traffic or high risk of violence </a:t>
            </a:r>
            <a:r>
              <a:rPr lang="en-US" sz="2000" dirty="0">
                <a:latin typeface="+mn-lt"/>
              </a:rPr>
              <a:t>areas.</a:t>
            </a:r>
          </a:p>
          <a:p>
            <a:r>
              <a:rPr lang="en-US" sz="2000" b="1" dirty="0">
                <a:latin typeface="+mn-lt"/>
              </a:rPr>
              <a:t>Important:</a:t>
            </a:r>
            <a:r>
              <a:rPr lang="en-US" sz="2000" dirty="0">
                <a:latin typeface="+mn-lt"/>
              </a:rPr>
              <a:t> Your district </a:t>
            </a:r>
            <a:r>
              <a:rPr lang="en-US" sz="2000" b="1" dirty="0">
                <a:latin typeface="+mn-lt"/>
              </a:rPr>
              <a:t>may not </a:t>
            </a:r>
            <a:r>
              <a:rPr lang="en-US" sz="2000" dirty="0">
                <a:latin typeface="+mn-lt"/>
              </a:rPr>
              <a:t>include a student in the reported average daily ridership for more than one route (double count the student).</a:t>
            </a:r>
          </a:p>
          <a:p>
            <a:r>
              <a:rPr lang="en-US" sz="2200" dirty="0">
                <a:latin typeface="+mn-lt"/>
              </a:rPr>
              <a:t>The daily ridership reported for a route used to transport students to academic courses during the school day is simply the number of different students transported on that route during the school year, as reflected on the route’s </a:t>
            </a:r>
            <a:r>
              <a:rPr lang="en-US" sz="2200" b="1" i="1" u="sng" dirty="0">
                <a:latin typeface="+mn-lt"/>
                <a:hlinkClick r:id="rId2"/>
              </a:rPr>
              <a:t>eligible rider roster</a:t>
            </a:r>
            <a:r>
              <a:rPr lang="en-US" sz="2200" dirty="0">
                <a:latin typeface="+mn-lt"/>
              </a:rPr>
              <a:t>.  (See </a:t>
            </a:r>
            <a:r>
              <a:rPr lang="en-US" sz="2200" dirty="0">
                <a:latin typeface="+mn-lt"/>
                <a:hlinkClick r:id="rId3"/>
              </a:rPr>
              <a:t>Transportation webpage</a:t>
            </a:r>
            <a:r>
              <a:rPr lang="en-US" sz="2200" dirty="0">
                <a:latin typeface="+mn-lt"/>
              </a:rPr>
              <a:t> under Templates)</a:t>
            </a:r>
          </a:p>
        </p:txBody>
      </p:sp>
    </p:spTree>
    <p:extLst>
      <p:ext uri="{BB962C8B-B14F-4D97-AF65-F5344CB8AC3E}">
        <p14:creationId xmlns:p14="http://schemas.microsoft.com/office/powerpoint/2010/main" val="2441635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ACCC-AD49-CCEA-B020-99806BBAA44C}"/>
              </a:ext>
            </a:extLst>
          </p:cNvPr>
          <p:cNvSpPr>
            <a:spLocks noGrp="1"/>
          </p:cNvSpPr>
          <p:nvPr>
            <p:ph type="title"/>
          </p:nvPr>
        </p:nvSpPr>
        <p:spPr/>
        <p:txBody>
          <a:bodyPr>
            <a:normAutofit fontScale="90000"/>
          </a:bodyPr>
          <a:lstStyle/>
          <a:p>
            <a:r>
              <a:rPr lang="en-US" sz="3200" dirty="0">
                <a:latin typeface="+mn-lt"/>
              </a:rPr>
              <a:t>Transportation Route Services Report for Allotment Funding</a:t>
            </a:r>
            <a:endParaRPr lang="en-US" dirty="0"/>
          </a:p>
        </p:txBody>
      </p:sp>
      <p:sp>
        <p:nvSpPr>
          <p:cNvPr id="4" name="Content Placeholder 3">
            <a:extLst>
              <a:ext uri="{FF2B5EF4-FFF2-40B4-BE49-F238E27FC236}">
                <a16:creationId xmlns:a16="http://schemas.microsoft.com/office/drawing/2014/main" id="{72B84067-65EC-9092-F3E9-4F6B5B368727}"/>
              </a:ext>
            </a:extLst>
          </p:cNvPr>
          <p:cNvSpPr>
            <a:spLocks noGrp="1"/>
          </p:cNvSpPr>
          <p:nvPr>
            <p:ph sz="quarter" idx="13"/>
          </p:nvPr>
        </p:nvSpPr>
        <p:spPr>
          <a:xfrm>
            <a:off x="0" y="1088571"/>
            <a:ext cx="12192000" cy="5440566"/>
          </a:xfrm>
        </p:spPr>
        <p:txBody>
          <a:bodyPr>
            <a:normAutofit/>
          </a:bodyPr>
          <a:lstStyle/>
          <a:p>
            <a:r>
              <a:rPr lang="en-US" sz="2400" b="1" i="1" dirty="0">
                <a:latin typeface="+mn-lt"/>
              </a:rPr>
              <a:t>Regular Route Services – </a:t>
            </a:r>
            <a:r>
              <a:rPr lang="en-US" sz="2000" b="1" i="1" dirty="0">
                <a:latin typeface="+mn-lt"/>
              </a:rPr>
              <a:t>Labeled Home to School and School to Home and Curriculum/Academic</a:t>
            </a:r>
          </a:p>
          <a:p>
            <a:r>
              <a:rPr lang="en-US" sz="1400" b="1" i="1" u="sng" dirty="0">
                <a:highlight>
                  <a:srgbClr val="FFFF00"/>
                </a:highlight>
                <a:latin typeface="+mn-lt"/>
              </a:rPr>
              <a:t>Label </a:t>
            </a:r>
            <a:r>
              <a:rPr lang="en-US" sz="1600" b="1" i="1" u="sng" dirty="0">
                <a:highlight>
                  <a:srgbClr val="FFFF00"/>
                </a:highlight>
                <a:latin typeface="+mn-lt"/>
              </a:rPr>
              <a:t>A</a:t>
            </a:r>
            <a:r>
              <a:rPr lang="en-US" sz="1600" dirty="0">
                <a:latin typeface="+mn-lt"/>
              </a:rPr>
              <a:t>-Click in the Blue Link under the Regular Program to access the template to enter program route information and average daily ridership for Two or More Miles, and less than two miles who lives in a hazardous-traffic or high risk of violence area as designated by your school board.</a:t>
            </a:r>
          </a:p>
          <a:p>
            <a:r>
              <a:rPr lang="en-US" sz="1400" b="1" i="1" u="sng" dirty="0">
                <a:highlight>
                  <a:srgbClr val="00FFFF"/>
                </a:highlight>
                <a:latin typeface="+mn-lt"/>
              </a:rPr>
              <a:t>Label </a:t>
            </a:r>
            <a:r>
              <a:rPr lang="en-US" sz="1600" b="1" i="1" u="sng" dirty="0">
                <a:highlight>
                  <a:srgbClr val="00FFFF"/>
                </a:highlight>
                <a:latin typeface="+mn-lt"/>
              </a:rPr>
              <a:t>B</a:t>
            </a:r>
            <a:r>
              <a:rPr lang="en-US" sz="1600" dirty="0">
                <a:latin typeface="+mn-lt"/>
              </a:rPr>
              <a:t>-Click in the Blue Link under Curriculum/Academic to enter the mileage for Regular Program students during the school day to attend required academic courses not offered at the students' campus of attendance</a:t>
            </a:r>
            <a:r>
              <a:rPr lang="en-US" sz="1400" b="1" dirty="0">
                <a:latin typeface="+mn-lt"/>
              </a:rPr>
              <a:t>.</a:t>
            </a:r>
          </a:p>
          <a:p>
            <a:endParaRPr lang="en-US" sz="2000" b="1" dirty="0">
              <a:latin typeface="+mn-lt"/>
            </a:endParaRPr>
          </a:p>
          <a:p>
            <a:endParaRPr lang="en-US" sz="2000" b="1" i="1" dirty="0">
              <a:latin typeface="+mn-lt"/>
            </a:endParaRPr>
          </a:p>
          <a:p>
            <a:r>
              <a:rPr lang="en-US" sz="2000" b="1" i="1" dirty="0">
                <a:latin typeface="+mn-lt"/>
              </a:rPr>
              <a:t> </a:t>
            </a:r>
            <a:endParaRPr lang="en-US" sz="2000" dirty="0">
              <a:latin typeface="+mn-lt"/>
            </a:endParaRPr>
          </a:p>
        </p:txBody>
      </p:sp>
      <p:pic>
        <p:nvPicPr>
          <p:cNvPr id="10" name="Picture 9">
            <a:extLst>
              <a:ext uri="{FF2B5EF4-FFF2-40B4-BE49-F238E27FC236}">
                <a16:creationId xmlns:a16="http://schemas.microsoft.com/office/drawing/2014/main" id="{00B69139-2D54-8BF3-0507-4BC3E2526D9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78" y="2721132"/>
            <a:ext cx="4503267" cy="1840341"/>
          </a:xfrm>
          <a:prstGeom prst="rect">
            <a:avLst/>
          </a:prstGeom>
        </p:spPr>
      </p:pic>
      <p:sp>
        <p:nvSpPr>
          <p:cNvPr id="13" name="TextBox 12">
            <a:extLst>
              <a:ext uri="{FF2B5EF4-FFF2-40B4-BE49-F238E27FC236}">
                <a16:creationId xmlns:a16="http://schemas.microsoft.com/office/drawing/2014/main" id="{561ABF98-A30F-4BF3-8126-5687724C0B0E}"/>
              </a:ext>
            </a:extLst>
          </p:cNvPr>
          <p:cNvSpPr txBox="1"/>
          <p:nvPr/>
        </p:nvSpPr>
        <p:spPr>
          <a:xfrm>
            <a:off x="6096000" y="3192993"/>
            <a:ext cx="1902691" cy="369332"/>
          </a:xfrm>
          <a:prstGeom prst="rect">
            <a:avLst/>
          </a:prstGeom>
          <a:noFill/>
        </p:spPr>
        <p:txBody>
          <a:bodyPr wrap="square" rtlCol="0">
            <a:spAutoFit/>
          </a:bodyPr>
          <a:lstStyle/>
          <a:p>
            <a:r>
              <a:rPr lang="en-US" dirty="0">
                <a:highlight>
                  <a:srgbClr val="FFFF00"/>
                </a:highlight>
              </a:rPr>
              <a:t>Label A</a:t>
            </a:r>
          </a:p>
        </p:txBody>
      </p:sp>
      <p:pic>
        <p:nvPicPr>
          <p:cNvPr id="17" name="Picture 16">
            <a:extLst>
              <a:ext uri="{FF2B5EF4-FFF2-40B4-BE49-F238E27FC236}">
                <a16:creationId xmlns:a16="http://schemas.microsoft.com/office/drawing/2014/main" id="{36969466-C063-C705-642D-84E06ACB11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18422" y="2648024"/>
            <a:ext cx="7573578" cy="1954676"/>
          </a:xfrm>
          <a:prstGeom prst="rect">
            <a:avLst/>
          </a:prstGeom>
        </p:spPr>
      </p:pic>
      <p:pic>
        <p:nvPicPr>
          <p:cNvPr id="20" name="Picture 19">
            <a:extLst>
              <a:ext uri="{FF2B5EF4-FFF2-40B4-BE49-F238E27FC236}">
                <a16:creationId xmlns:a16="http://schemas.microsoft.com/office/drawing/2014/main" id="{0EC29D3D-96FD-4730-6851-19506C94AF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8967" y="4753811"/>
            <a:ext cx="5491631" cy="1763684"/>
          </a:xfrm>
          <a:prstGeom prst="rect">
            <a:avLst/>
          </a:prstGeom>
        </p:spPr>
      </p:pic>
      <p:sp>
        <p:nvSpPr>
          <p:cNvPr id="5" name="TextBox 4">
            <a:extLst>
              <a:ext uri="{FF2B5EF4-FFF2-40B4-BE49-F238E27FC236}">
                <a16:creationId xmlns:a16="http://schemas.microsoft.com/office/drawing/2014/main" id="{B52CED22-F08E-7FFE-78BB-7761383541D3}"/>
              </a:ext>
            </a:extLst>
          </p:cNvPr>
          <p:cNvSpPr txBox="1"/>
          <p:nvPr/>
        </p:nvSpPr>
        <p:spPr>
          <a:xfrm>
            <a:off x="6298838" y="3146033"/>
            <a:ext cx="1277620" cy="369332"/>
          </a:xfrm>
          <a:prstGeom prst="rect">
            <a:avLst/>
          </a:prstGeom>
          <a:noFill/>
        </p:spPr>
        <p:txBody>
          <a:bodyPr wrap="square" rtlCol="0">
            <a:spAutoFit/>
          </a:bodyPr>
          <a:lstStyle/>
          <a:p>
            <a:r>
              <a:rPr lang="en-US" dirty="0">
                <a:highlight>
                  <a:srgbClr val="FFFF00"/>
                </a:highlight>
              </a:rPr>
              <a:t>Label A  </a:t>
            </a:r>
          </a:p>
        </p:txBody>
      </p:sp>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8956208E-37C5-C085-25CB-B9E72F0102C8}"/>
                  </a:ext>
                  <a:ext uri="{C183D7F6-B498-43B3-948B-1728B52AA6E4}">
                    <adec:decorative xmlns:adec="http://schemas.microsoft.com/office/drawing/2017/decorative" val="1"/>
                  </a:ext>
                </a:extLst>
              </p14:cNvPr>
              <p14:cNvContentPartPr/>
              <p14:nvPr/>
            </p14:nvContentPartPr>
            <p14:xfrm>
              <a:off x="266803" y="6242476"/>
              <a:ext cx="1052640" cy="67320"/>
            </p14:xfrm>
          </p:contentPart>
        </mc:Choice>
        <mc:Fallback xmlns="">
          <p:pic>
            <p:nvPicPr>
              <p:cNvPr id="21" name="Ink 20">
                <a:extLst>
                  <a:ext uri="{FF2B5EF4-FFF2-40B4-BE49-F238E27FC236}">
                    <a16:creationId xmlns:a16="http://schemas.microsoft.com/office/drawing/2014/main" id="{8956208E-37C5-C085-25CB-B9E72F0102C8}"/>
                  </a:ext>
                  <a:ext uri="{C183D7F6-B498-43B3-948B-1728B52AA6E4}">
                    <adec:decorative xmlns:adec="http://schemas.microsoft.com/office/drawing/2017/decorative" val="1"/>
                  </a:ext>
                </a:extLst>
              </p:cNvPr>
              <p:cNvPicPr/>
              <p:nvPr/>
            </p:nvPicPr>
            <p:blipFill>
              <a:blip r:embed="rId6"/>
              <a:stretch>
                <a:fillRect/>
              </a:stretch>
            </p:blipFill>
            <p:spPr>
              <a:xfrm>
                <a:off x="212821" y="6134476"/>
                <a:ext cx="1160243" cy="282960"/>
              </a:xfrm>
              <a:prstGeom prst="rect">
                <a:avLst/>
              </a:prstGeom>
            </p:spPr>
          </p:pic>
        </mc:Fallback>
      </mc:AlternateContent>
      <p:sp>
        <p:nvSpPr>
          <p:cNvPr id="23" name="TextBox 22">
            <a:extLst>
              <a:ext uri="{FF2B5EF4-FFF2-40B4-BE49-F238E27FC236}">
                <a16:creationId xmlns:a16="http://schemas.microsoft.com/office/drawing/2014/main" id="{000A0BF4-29DB-5051-1622-043D1BF228D6}"/>
              </a:ext>
            </a:extLst>
          </p:cNvPr>
          <p:cNvSpPr txBox="1"/>
          <p:nvPr/>
        </p:nvSpPr>
        <p:spPr>
          <a:xfrm>
            <a:off x="3666837" y="5204337"/>
            <a:ext cx="1163782" cy="369332"/>
          </a:xfrm>
          <a:prstGeom prst="rect">
            <a:avLst/>
          </a:prstGeom>
          <a:noFill/>
        </p:spPr>
        <p:txBody>
          <a:bodyPr wrap="square" rtlCol="0">
            <a:spAutoFit/>
          </a:bodyPr>
          <a:lstStyle/>
          <a:p>
            <a:r>
              <a:rPr lang="en-US" dirty="0">
                <a:highlight>
                  <a:srgbClr val="00FFFF"/>
                </a:highlight>
              </a:rPr>
              <a:t>Label B</a:t>
            </a:r>
          </a:p>
        </p:txBody>
      </p:sp>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C395F200-A835-F426-02E1-0A09E36447D1}"/>
                  </a:ext>
                  <a:ext uri="{C183D7F6-B498-43B3-948B-1728B52AA6E4}">
                    <adec:decorative xmlns:adec="http://schemas.microsoft.com/office/drawing/2017/decorative" val="1"/>
                  </a:ext>
                </a:extLst>
              </p14:cNvPr>
              <p14:cNvContentPartPr/>
              <p14:nvPr/>
            </p14:nvContentPartPr>
            <p14:xfrm>
              <a:off x="200214" y="5887247"/>
              <a:ext cx="409680" cy="21600"/>
            </p14:xfrm>
          </p:contentPart>
        </mc:Choice>
        <mc:Fallback xmlns="">
          <p:pic>
            <p:nvPicPr>
              <p:cNvPr id="24" name="Ink 23">
                <a:extLst>
                  <a:ext uri="{FF2B5EF4-FFF2-40B4-BE49-F238E27FC236}">
                    <a16:creationId xmlns:a16="http://schemas.microsoft.com/office/drawing/2014/main" id="{C395F200-A835-F426-02E1-0A09E36447D1}"/>
                  </a:ext>
                  <a:ext uri="{C183D7F6-B498-43B3-948B-1728B52AA6E4}">
                    <adec:decorative xmlns:adec="http://schemas.microsoft.com/office/drawing/2017/decorative" val="1"/>
                  </a:ext>
                </a:extLst>
              </p:cNvPr>
              <p:cNvPicPr/>
              <p:nvPr/>
            </p:nvPicPr>
            <p:blipFill>
              <a:blip r:embed="rId8"/>
              <a:stretch>
                <a:fillRect/>
              </a:stretch>
            </p:blipFill>
            <p:spPr>
              <a:xfrm>
                <a:off x="146214" y="5777416"/>
                <a:ext cx="517320" cy="240895"/>
              </a:xfrm>
              <a:prstGeom prst="rect">
                <a:avLst/>
              </a:prstGeom>
            </p:spPr>
          </p:pic>
        </mc:Fallback>
      </mc:AlternateContent>
      <p:pic>
        <p:nvPicPr>
          <p:cNvPr id="27" name="Picture 26">
            <a:extLst>
              <a:ext uri="{FF2B5EF4-FFF2-40B4-BE49-F238E27FC236}">
                <a16:creationId xmlns:a16="http://schemas.microsoft.com/office/drawing/2014/main" id="{0004B464-BA3E-68B1-A0AF-CB6BBD9AB9CB}"/>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620598" y="4708026"/>
            <a:ext cx="6442435" cy="1855254"/>
          </a:xfrm>
          <a:prstGeom prst="rect">
            <a:avLst/>
          </a:prstGeom>
        </p:spPr>
      </p:pic>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70A0EFBA-5143-72D4-1B00-1D6CD2850D54}"/>
                  </a:ext>
                  <a:ext uri="{C183D7F6-B498-43B3-948B-1728B52AA6E4}">
                    <adec:decorative xmlns:adec="http://schemas.microsoft.com/office/drawing/2017/decorative" val="1"/>
                  </a:ext>
                </a:extLst>
              </p14:cNvPr>
              <p14:cNvContentPartPr/>
              <p14:nvPr/>
            </p14:nvContentPartPr>
            <p14:xfrm>
              <a:off x="7886247" y="5337335"/>
              <a:ext cx="1109520" cy="20880"/>
            </p14:xfrm>
          </p:contentPart>
        </mc:Choice>
        <mc:Fallback xmlns="">
          <p:pic>
            <p:nvPicPr>
              <p:cNvPr id="28" name="Ink 27">
                <a:extLst>
                  <a:ext uri="{FF2B5EF4-FFF2-40B4-BE49-F238E27FC236}">
                    <a16:creationId xmlns:a16="http://schemas.microsoft.com/office/drawing/2014/main" id="{70A0EFBA-5143-72D4-1B00-1D6CD2850D54}"/>
                  </a:ext>
                  <a:ext uri="{C183D7F6-B498-43B3-948B-1728B52AA6E4}">
                    <adec:decorative xmlns:adec="http://schemas.microsoft.com/office/drawing/2017/decorative" val="1"/>
                  </a:ext>
                </a:extLst>
              </p:cNvPr>
              <p:cNvPicPr/>
              <p:nvPr/>
            </p:nvPicPr>
            <p:blipFill>
              <a:blip r:embed="rId11"/>
              <a:stretch>
                <a:fillRect/>
              </a:stretch>
            </p:blipFill>
            <p:spPr>
              <a:xfrm>
                <a:off x="7832247" y="5229335"/>
                <a:ext cx="1217160" cy="236520"/>
              </a:xfrm>
              <a:prstGeom prst="rect">
                <a:avLst/>
              </a:prstGeom>
            </p:spPr>
          </p:pic>
        </mc:Fallback>
      </mc:AlternateContent>
      <p:sp>
        <p:nvSpPr>
          <p:cNvPr id="29" name="TextBox 28">
            <a:extLst>
              <a:ext uri="{FF2B5EF4-FFF2-40B4-BE49-F238E27FC236}">
                <a16:creationId xmlns:a16="http://schemas.microsoft.com/office/drawing/2014/main" id="{F3E8DB37-54B5-ABB9-8D69-86EBC3C293D7}"/>
              </a:ext>
            </a:extLst>
          </p:cNvPr>
          <p:cNvSpPr txBox="1"/>
          <p:nvPr/>
        </p:nvSpPr>
        <p:spPr>
          <a:xfrm>
            <a:off x="7998691" y="4973504"/>
            <a:ext cx="1361889" cy="461665"/>
          </a:xfrm>
          <a:prstGeom prst="rect">
            <a:avLst/>
          </a:prstGeom>
          <a:noFill/>
        </p:spPr>
        <p:txBody>
          <a:bodyPr wrap="square" rtlCol="0">
            <a:spAutoFit/>
          </a:bodyPr>
          <a:lstStyle/>
          <a:p>
            <a:r>
              <a:rPr lang="en-US" sz="2400" dirty="0">
                <a:highlight>
                  <a:srgbClr val="00FFFF"/>
                </a:highlight>
              </a:rPr>
              <a:t>Label B</a:t>
            </a:r>
          </a:p>
        </p:txBody>
      </p:sp>
      <p:sp>
        <p:nvSpPr>
          <p:cNvPr id="3" name="Slide Number Placeholder 2">
            <a:extLst>
              <a:ext uri="{FF2B5EF4-FFF2-40B4-BE49-F238E27FC236}">
                <a16:creationId xmlns:a16="http://schemas.microsoft.com/office/drawing/2014/main" id="{7185E1F2-A67B-EB5B-146A-3762F3CECA37}"/>
              </a:ext>
            </a:extLst>
          </p:cNvPr>
          <p:cNvSpPr>
            <a:spLocks noGrp="1"/>
          </p:cNvSpPr>
          <p:nvPr>
            <p:ph type="sldNum" sz="quarter" idx="12"/>
          </p:nvPr>
        </p:nvSpPr>
        <p:spPr/>
        <p:txBody>
          <a:bodyPr/>
          <a:lstStyle/>
          <a:p>
            <a:fld id="{0088AB57-2DBE-44A3-AE96-942C49E954BF}" type="slidenum">
              <a:rPr lang="en-US" smtClean="0"/>
              <a:pPr/>
              <a:t>24</a:t>
            </a:fld>
            <a:endParaRPr lang="en-US" dirty="0"/>
          </a:p>
        </p:txBody>
      </p:sp>
    </p:spTree>
    <p:extLst>
      <p:ext uri="{BB962C8B-B14F-4D97-AF65-F5344CB8AC3E}">
        <p14:creationId xmlns:p14="http://schemas.microsoft.com/office/powerpoint/2010/main" val="1760159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F7DCF-D7BC-A6C6-F89B-C9F77867A6E5}"/>
              </a:ext>
            </a:extLst>
          </p:cNvPr>
          <p:cNvSpPr>
            <a:spLocks noGrp="1"/>
          </p:cNvSpPr>
          <p:nvPr>
            <p:ph type="title"/>
          </p:nvPr>
        </p:nvSpPr>
        <p:spPr>
          <a:xfrm>
            <a:off x="1755912" y="243951"/>
            <a:ext cx="10183840" cy="710206"/>
          </a:xfrm>
        </p:spPr>
        <p:txBody>
          <a:bodyPr>
            <a:normAutofit fontScale="90000"/>
          </a:bodyPr>
          <a:lstStyle/>
          <a:p>
            <a:r>
              <a:rPr lang="en-US" sz="3200" dirty="0">
                <a:latin typeface="+mn-lt"/>
              </a:rPr>
              <a:t>Transportation Route Services Report for Allotment Funding</a:t>
            </a:r>
          </a:p>
        </p:txBody>
      </p:sp>
      <p:sp>
        <p:nvSpPr>
          <p:cNvPr id="4" name="Content Placeholder 3">
            <a:extLst>
              <a:ext uri="{FF2B5EF4-FFF2-40B4-BE49-F238E27FC236}">
                <a16:creationId xmlns:a16="http://schemas.microsoft.com/office/drawing/2014/main" id="{BA9EC430-7EDE-7BC4-431E-BAE73C88EBAF}"/>
              </a:ext>
            </a:extLst>
          </p:cNvPr>
          <p:cNvSpPr>
            <a:spLocks noGrp="1"/>
          </p:cNvSpPr>
          <p:nvPr>
            <p:ph sz="quarter" idx="13"/>
          </p:nvPr>
        </p:nvSpPr>
        <p:spPr>
          <a:xfrm>
            <a:off x="0" y="1225296"/>
            <a:ext cx="8187070" cy="5303841"/>
          </a:xfrm>
        </p:spPr>
        <p:txBody>
          <a:bodyPr>
            <a:noAutofit/>
          </a:bodyPr>
          <a:lstStyle/>
          <a:p>
            <a:r>
              <a:rPr lang="en-US" sz="2400" b="1" dirty="0">
                <a:latin typeface="+mn-lt"/>
              </a:rPr>
              <a:t>Eligible rider roster-</a:t>
            </a:r>
            <a:r>
              <a:rPr lang="en-US" sz="2000" dirty="0">
                <a:latin typeface="+mn-lt"/>
              </a:rPr>
              <a:t>Your</a:t>
            </a:r>
            <a:r>
              <a:rPr lang="en-US" sz="2400" dirty="0">
                <a:latin typeface="+mn-lt"/>
              </a:rPr>
              <a:t> </a:t>
            </a:r>
            <a:r>
              <a:rPr lang="en-US" sz="1800" dirty="0">
                <a:latin typeface="+mn-lt"/>
              </a:rPr>
              <a:t>district must keep a roster of eligible riders for each eligible route while the route is in operation, no matter what type of route service the route is used for (</a:t>
            </a:r>
            <a:r>
              <a:rPr lang="en-US" sz="1800" b="1" dirty="0">
                <a:latin typeface="+mn-lt"/>
              </a:rPr>
              <a:t>regular, special, CTE, or private</a:t>
            </a:r>
            <a:r>
              <a:rPr lang="en-US" sz="1800" dirty="0">
                <a:latin typeface="+mn-lt"/>
              </a:rPr>
              <a:t>). </a:t>
            </a:r>
          </a:p>
          <a:p>
            <a:r>
              <a:rPr lang="en-US" sz="1800" b="1" i="1" dirty="0">
                <a:latin typeface="+mn-lt"/>
              </a:rPr>
              <a:t>Each route’s roster must include:</a:t>
            </a:r>
          </a:p>
          <a:p>
            <a:pPr marL="342900" indent="-342900">
              <a:buFont typeface="Wingdings" panose="05000000000000000000" pitchFamily="2" charset="2"/>
              <a:buChar char="Ø"/>
            </a:pPr>
            <a:r>
              <a:rPr lang="en-US" sz="1600" dirty="0">
                <a:latin typeface="+mn-lt"/>
              </a:rPr>
              <a:t> the </a:t>
            </a:r>
            <a:r>
              <a:rPr lang="en-US" sz="1600" b="1" dirty="0">
                <a:latin typeface="+mn-lt"/>
              </a:rPr>
              <a:t>identification number </a:t>
            </a:r>
            <a:r>
              <a:rPr lang="en-US" sz="1600" dirty="0">
                <a:latin typeface="+mn-lt"/>
              </a:rPr>
              <a:t>or </a:t>
            </a:r>
            <a:r>
              <a:rPr lang="en-US" sz="1600" b="1" dirty="0">
                <a:latin typeface="+mn-lt"/>
              </a:rPr>
              <a:t>name assigned to the route</a:t>
            </a:r>
            <a:r>
              <a:rPr lang="en-US" sz="1600" dirty="0">
                <a:latin typeface="+mn-lt"/>
              </a:rPr>
              <a:t>, as shown on the route description; </a:t>
            </a:r>
            <a:r>
              <a:rPr lang="en-US" sz="1600" b="1" dirty="0">
                <a:latin typeface="+mn-lt"/>
              </a:rPr>
              <a:t>each eligible rider’s name and grade level or home campus</a:t>
            </a:r>
            <a:r>
              <a:rPr lang="en-US" sz="1600" dirty="0">
                <a:latin typeface="+mn-lt"/>
              </a:rPr>
              <a:t>; if the roster is for a regular-route-service route that provides to-school and from-school service to both students who live more than two miles from campus and students who live in hazardous traffic or high risk of violence area, clear indication of which students fall into each category; and </a:t>
            </a:r>
          </a:p>
          <a:p>
            <a:pPr marL="342900" indent="-342900">
              <a:buFont typeface="Wingdings" panose="05000000000000000000" pitchFamily="2" charset="2"/>
              <a:buChar char="Ø"/>
            </a:pPr>
            <a:r>
              <a:rPr lang="en-US" sz="1600" dirty="0">
                <a:latin typeface="+mn-lt"/>
              </a:rPr>
              <a:t> if the roster is for a CTE route used to transport both </a:t>
            </a:r>
            <a:r>
              <a:rPr lang="en-US" sz="1600" b="1" dirty="0">
                <a:latin typeface="+mn-lt"/>
              </a:rPr>
              <a:t>regular-program </a:t>
            </a:r>
            <a:r>
              <a:rPr lang="en-US" sz="1600" dirty="0">
                <a:latin typeface="+mn-lt"/>
              </a:rPr>
              <a:t>and </a:t>
            </a:r>
            <a:r>
              <a:rPr lang="en-US" sz="1600" b="1" dirty="0">
                <a:latin typeface="+mn-lt"/>
              </a:rPr>
              <a:t>special-program</a:t>
            </a:r>
            <a:r>
              <a:rPr lang="en-US" sz="1600" dirty="0">
                <a:latin typeface="+mn-lt"/>
              </a:rPr>
              <a:t> students, clear indication of which students fall into each category.</a:t>
            </a:r>
          </a:p>
          <a:p>
            <a:r>
              <a:rPr lang="en-US" sz="1600" b="1" i="1" dirty="0"/>
              <a:t>Districts also must report the </a:t>
            </a:r>
            <a:r>
              <a:rPr lang="en-US" sz="1600" b="1" i="1" dirty="0">
                <a:hlinkClick r:id="rId2"/>
              </a:rPr>
              <a:t>number of days each route operated (pg.27)</a:t>
            </a:r>
            <a:r>
              <a:rPr lang="en-US" sz="1600" b="1" i="1" dirty="0"/>
              <a:t> in the Transportation Allotment Handbook for instructions and guidance</a:t>
            </a:r>
            <a:r>
              <a:rPr lang="en-US" sz="1600" b="1" dirty="0"/>
              <a:t>.</a:t>
            </a:r>
          </a:p>
          <a:p>
            <a:pPr marL="285750" indent="-285750">
              <a:buFont typeface="Wingdings" panose="05000000000000000000" pitchFamily="2" charset="2"/>
              <a:buChar char="Ø"/>
            </a:pPr>
            <a:r>
              <a:rPr lang="en-US" sz="1600" dirty="0">
                <a:latin typeface="+mn-lt"/>
              </a:rPr>
              <a:t>The Route services report calculates the total mileage for each route automatically based on the reported daily mileage and number of days operated.</a:t>
            </a:r>
          </a:p>
          <a:p>
            <a:r>
              <a:rPr lang="en-US" sz="1800" b="1" i="1" dirty="0">
                <a:latin typeface="+mn-lt"/>
              </a:rPr>
              <a:t>Important:</a:t>
            </a:r>
            <a:r>
              <a:rPr lang="en-US" sz="1800" i="1" dirty="0">
                <a:latin typeface="+mn-lt"/>
              </a:rPr>
              <a:t> A roster must not include names of students </a:t>
            </a:r>
            <a:r>
              <a:rPr lang="en-US" sz="1800" b="1" u="sng" dirty="0">
                <a:solidFill>
                  <a:srgbClr val="FF0000"/>
                </a:solidFill>
                <a:latin typeface="+mn-lt"/>
              </a:rPr>
              <a:t>who are not eligible riders</a:t>
            </a:r>
            <a:r>
              <a:rPr lang="en-US" sz="1800" i="1" dirty="0">
                <a:latin typeface="+mn-lt"/>
              </a:rPr>
              <a:t>, such as inter-district transfer students, even if those students are transported on the route.</a:t>
            </a:r>
          </a:p>
        </p:txBody>
      </p:sp>
      <p:pic>
        <p:nvPicPr>
          <p:cNvPr id="8" name="Picture 7">
            <a:extLst>
              <a:ext uri="{FF2B5EF4-FFF2-40B4-BE49-F238E27FC236}">
                <a16:creationId xmlns:a16="http://schemas.microsoft.com/office/drawing/2014/main" id="{3BA4BB7B-01D9-E52B-B32B-2BAC413029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87070" y="1225296"/>
            <a:ext cx="3828146" cy="5245996"/>
          </a:xfrm>
          <a:prstGeom prst="rect">
            <a:avLst/>
          </a:prstGeom>
        </p:spPr>
      </p:pic>
      <p:sp>
        <p:nvSpPr>
          <p:cNvPr id="3" name="Slide Number Placeholder 2">
            <a:extLst>
              <a:ext uri="{FF2B5EF4-FFF2-40B4-BE49-F238E27FC236}">
                <a16:creationId xmlns:a16="http://schemas.microsoft.com/office/drawing/2014/main" id="{C80F0A26-C777-6306-DBB3-841E1F545EEB}"/>
              </a:ext>
            </a:extLst>
          </p:cNvPr>
          <p:cNvSpPr>
            <a:spLocks noGrp="1"/>
          </p:cNvSpPr>
          <p:nvPr>
            <p:ph type="sldNum" sz="quarter" idx="12"/>
          </p:nvPr>
        </p:nvSpPr>
        <p:spPr/>
        <p:txBody>
          <a:bodyPr/>
          <a:lstStyle/>
          <a:p>
            <a:fld id="{0088AB57-2DBE-44A3-AE96-942C49E954BF}" type="slidenum">
              <a:rPr lang="en-US" smtClean="0"/>
              <a:pPr/>
              <a:t>25</a:t>
            </a:fld>
            <a:endParaRPr lang="en-US" dirty="0"/>
          </a:p>
        </p:txBody>
      </p:sp>
    </p:spTree>
    <p:extLst>
      <p:ext uri="{BB962C8B-B14F-4D97-AF65-F5344CB8AC3E}">
        <p14:creationId xmlns:p14="http://schemas.microsoft.com/office/powerpoint/2010/main" val="2316930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3FA4-2842-1974-4E43-A2E27F851B8A}"/>
              </a:ext>
            </a:extLst>
          </p:cNvPr>
          <p:cNvSpPr>
            <a:spLocks noGrp="1"/>
          </p:cNvSpPr>
          <p:nvPr>
            <p:ph type="title"/>
          </p:nvPr>
        </p:nvSpPr>
        <p:spPr>
          <a:xfrm>
            <a:off x="1755913" y="328863"/>
            <a:ext cx="9597887" cy="710206"/>
          </a:xfrm>
        </p:spPr>
        <p:txBody>
          <a:bodyPr>
            <a:normAutofit fontScale="90000"/>
          </a:bodyPr>
          <a:lstStyle/>
          <a:p>
            <a:r>
              <a:rPr lang="en-US" sz="3200" dirty="0">
                <a:latin typeface="+mn-lt"/>
              </a:rPr>
              <a:t>Transportation Route Services Report for Allotment Funding</a:t>
            </a:r>
          </a:p>
        </p:txBody>
      </p:sp>
      <p:sp>
        <p:nvSpPr>
          <p:cNvPr id="3" name="Slide Number Placeholder 2">
            <a:extLst>
              <a:ext uri="{FF2B5EF4-FFF2-40B4-BE49-F238E27FC236}">
                <a16:creationId xmlns:a16="http://schemas.microsoft.com/office/drawing/2014/main" id="{B84E1283-8D06-5622-EE45-E3DEED038FFE}"/>
              </a:ext>
            </a:extLst>
          </p:cNvPr>
          <p:cNvSpPr>
            <a:spLocks noGrp="1"/>
          </p:cNvSpPr>
          <p:nvPr>
            <p:ph type="sldNum" sz="quarter" idx="12"/>
          </p:nvPr>
        </p:nvSpPr>
        <p:spPr/>
        <p:txBody>
          <a:bodyPr/>
          <a:lstStyle/>
          <a:p>
            <a:fld id="{0088AB57-2DBE-44A3-AE96-942C49E954BF}" type="slidenum">
              <a:rPr lang="en-US" smtClean="0"/>
              <a:pPr/>
              <a:t>26</a:t>
            </a:fld>
            <a:endParaRPr lang="en-US" dirty="0"/>
          </a:p>
        </p:txBody>
      </p:sp>
      <p:sp>
        <p:nvSpPr>
          <p:cNvPr id="4" name="Content Placeholder 3">
            <a:extLst>
              <a:ext uri="{FF2B5EF4-FFF2-40B4-BE49-F238E27FC236}">
                <a16:creationId xmlns:a16="http://schemas.microsoft.com/office/drawing/2014/main" id="{93BD4464-961F-5BFD-0D79-71ED73C7F02D}"/>
              </a:ext>
            </a:extLst>
          </p:cNvPr>
          <p:cNvSpPr>
            <a:spLocks noGrp="1"/>
          </p:cNvSpPr>
          <p:nvPr>
            <p:ph sz="quarter" idx="13"/>
          </p:nvPr>
        </p:nvSpPr>
        <p:spPr>
          <a:xfrm>
            <a:off x="0" y="1310640"/>
            <a:ext cx="12192000" cy="5218497"/>
          </a:xfrm>
        </p:spPr>
        <p:txBody>
          <a:bodyPr>
            <a:normAutofit fontScale="92500" lnSpcReduction="10000"/>
          </a:bodyPr>
          <a:lstStyle/>
          <a:p>
            <a:pPr algn="l"/>
            <a:r>
              <a:rPr lang="en-US" sz="2400" b="1" i="1" dirty="0">
                <a:latin typeface="+mn-lt"/>
              </a:rPr>
              <a:t>Special Route Services: </a:t>
            </a:r>
            <a:r>
              <a:rPr lang="en-US" sz="2400" b="0" i="0" u="none" strike="noStrike" baseline="0" dirty="0">
                <a:solidFill>
                  <a:srgbClr val="000000"/>
                </a:solidFill>
                <a:latin typeface="+mn-lt"/>
              </a:rPr>
              <a:t>For special route services, your district must report, by route, the daily mileage and daily ridership attributable to the following:  </a:t>
            </a:r>
            <a:r>
              <a:rPr lang="en-US" sz="2200" b="1" i="1" u="sng" strike="noStrike" baseline="0" dirty="0">
                <a:solidFill>
                  <a:srgbClr val="000000"/>
                </a:solidFill>
                <a:highlight>
                  <a:srgbClr val="FFFF00"/>
                </a:highlight>
                <a:latin typeface="+mn-lt"/>
              </a:rPr>
              <a:t>See Slide pg.22 for Exhibit</a:t>
            </a:r>
            <a:r>
              <a:rPr lang="en-US" sz="2200" b="1" i="1" u="sng" strike="noStrike" baseline="0" dirty="0">
                <a:solidFill>
                  <a:srgbClr val="000000"/>
                </a:solidFill>
                <a:latin typeface="+mn-lt"/>
              </a:rPr>
              <a:t>.</a:t>
            </a:r>
          </a:p>
          <a:p>
            <a:pPr marL="1028700" lvl="1" indent="-342900">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transportation to and from school (</a:t>
            </a:r>
            <a:r>
              <a:rPr lang="en-US" sz="2000" b="1" i="0" u="none" strike="noStrike" baseline="0" dirty="0">
                <a:solidFill>
                  <a:srgbClr val="000000"/>
                </a:solidFill>
                <a:highlight>
                  <a:srgbClr val="00FFFF"/>
                </a:highlight>
                <a:latin typeface="Calibri" panose="020F0502020204030204" pitchFamily="34" charset="0"/>
              </a:rPr>
              <a:t>labeled Home-to-School/School-to-Home in the report</a:t>
            </a:r>
            <a:r>
              <a:rPr lang="en-US" sz="2000" b="0" i="0" u="none" strike="noStrike" baseline="0" dirty="0">
                <a:solidFill>
                  <a:srgbClr val="000000"/>
                </a:solidFill>
                <a:latin typeface="Calibri" panose="020F0502020204030204" pitchFamily="34" charset="0"/>
              </a:rPr>
              <a:t>), and</a:t>
            </a:r>
          </a:p>
          <a:p>
            <a:pPr marL="1028700" lvl="1" indent="-342900">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Transportation for auxiliary or ESY services (labeled Auxiliary/ESY in the report). </a:t>
            </a:r>
          </a:p>
          <a:p>
            <a:pPr marL="1028700" lvl="1" indent="-342900">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Your district also must report the number of days each route operated, the Route Services Report calculates the total mileage for each route automatically based on the reported daily mileage and number of days operated.</a:t>
            </a:r>
          </a:p>
          <a:p>
            <a:r>
              <a:rPr lang="en-US" dirty="0">
                <a:solidFill>
                  <a:srgbClr val="000000"/>
                </a:solidFill>
                <a:latin typeface="Calibri" panose="020F0502020204030204" pitchFamily="34" charset="0"/>
              </a:rPr>
              <a:t>**</a:t>
            </a:r>
            <a:r>
              <a:rPr lang="en-US" sz="1900" b="1" i="1" dirty="0">
                <a:solidFill>
                  <a:srgbClr val="000000"/>
                </a:solidFill>
                <a:latin typeface="Calibri" panose="020F0502020204030204" pitchFamily="34" charset="0"/>
              </a:rPr>
              <a:t>The daily ridership reported for a special route is the number of different students transported on that route during the school year, as reflected on the route’s eligible rider roster.  A special student should only be reported for one home to school route even if that student moves to a different route in the middle of the school year.  In the event you have a route for just one student, you must adjust the mileage and days operated accordingly on the report anytime the student is absent</a:t>
            </a:r>
            <a:r>
              <a:rPr lang="en-US" sz="2200" b="1" i="1" dirty="0">
                <a:solidFill>
                  <a:srgbClr val="000000"/>
                </a:solidFill>
                <a:latin typeface="Calibri" panose="020F0502020204030204" pitchFamily="34" charset="0"/>
              </a:rPr>
              <a:t>.</a:t>
            </a:r>
          </a:p>
          <a:p>
            <a:pPr algn="l"/>
            <a:r>
              <a:rPr lang="en-US" sz="2400" b="1" i="1" dirty="0">
                <a:solidFill>
                  <a:srgbClr val="000000"/>
                </a:solidFill>
                <a:latin typeface="+mn-lt"/>
              </a:rPr>
              <a:t> CTE </a:t>
            </a:r>
            <a:r>
              <a:rPr lang="en-US" sz="2400" b="1" i="1" dirty="0">
                <a:latin typeface="+mn-lt"/>
              </a:rPr>
              <a:t>Route Services: </a:t>
            </a:r>
            <a:r>
              <a:rPr lang="en-US" sz="2400" b="0" i="0" u="none" strike="noStrike" baseline="0" dirty="0">
                <a:solidFill>
                  <a:srgbClr val="000000"/>
                </a:solidFill>
                <a:latin typeface="+mn-lt"/>
              </a:rPr>
              <a:t>For CTE route services, your district must report, by route, the daily mileage and daily ridership attributable to the following:  </a:t>
            </a:r>
            <a:r>
              <a:rPr lang="en-US" sz="2200" b="1" i="1" u="sng" strike="noStrike" baseline="0" dirty="0">
                <a:solidFill>
                  <a:srgbClr val="000000"/>
                </a:solidFill>
                <a:highlight>
                  <a:srgbClr val="FFFF00"/>
                </a:highlight>
                <a:latin typeface="+mn-lt"/>
              </a:rPr>
              <a:t>See Slide pg.22 for Exhibit</a:t>
            </a:r>
          </a:p>
          <a:p>
            <a:pPr marL="1028700" lvl="1" indent="-342900">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transportation of Regular program students, and Special program students. </a:t>
            </a:r>
          </a:p>
          <a:p>
            <a:pPr marL="1028700" lvl="1" indent="-342900">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The daily ridership reported for a CTE route is the number of different students transported on that route during the school year, as reflected on the route’s </a:t>
            </a:r>
            <a:r>
              <a:rPr lang="en-US" sz="2200" b="1" i="0" u="none" strike="noStrike" baseline="0" dirty="0">
                <a:solidFill>
                  <a:srgbClr val="000000"/>
                </a:solidFill>
                <a:latin typeface="Calibri" panose="020F0502020204030204" pitchFamily="34" charset="0"/>
              </a:rPr>
              <a:t>eligible rider roster.</a:t>
            </a:r>
          </a:p>
          <a:p>
            <a:pPr marL="1028700" lvl="1" indent="-342900">
              <a:buFont typeface="Wingdings" panose="05000000000000000000" pitchFamily="2" charset="2"/>
              <a:buChar char="Ø"/>
            </a:pPr>
            <a:r>
              <a:rPr lang="en-US" sz="2000" b="0" i="0" u="none" strike="noStrike" baseline="0" dirty="0">
                <a:solidFill>
                  <a:srgbClr val="000000"/>
                </a:solidFill>
                <a:latin typeface="Calibri" panose="020F0502020204030204" pitchFamily="34" charset="0"/>
              </a:rPr>
              <a:t>Your district also must report the number of days each route operated, the Route Services Report calculates the total mileage for each route automatically based on the reported daily mileage and number of days operated.</a:t>
            </a:r>
          </a:p>
          <a:p>
            <a:endParaRPr lang="en-US" sz="2200" b="1"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8491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4645-ADE2-3FA6-D532-710A6425B5DF}"/>
              </a:ext>
            </a:extLst>
          </p:cNvPr>
          <p:cNvSpPr>
            <a:spLocks noGrp="1"/>
          </p:cNvSpPr>
          <p:nvPr>
            <p:ph type="title"/>
          </p:nvPr>
        </p:nvSpPr>
        <p:spPr/>
        <p:txBody>
          <a:bodyPr>
            <a:normAutofit fontScale="90000"/>
          </a:bodyPr>
          <a:lstStyle/>
          <a:p>
            <a:r>
              <a:rPr lang="en-US" sz="3200" dirty="0">
                <a:latin typeface="+mn-lt"/>
              </a:rPr>
              <a:t>Transportation Route Services Report for Allotment Funding</a:t>
            </a:r>
            <a:endParaRPr lang="en-US" dirty="0"/>
          </a:p>
        </p:txBody>
      </p:sp>
      <p:sp>
        <p:nvSpPr>
          <p:cNvPr id="4" name="Content Placeholder 3">
            <a:extLst>
              <a:ext uri="{FF2B5EF4-FFF2-40B4-BE49-F238E27FC236}">
                <a16:creationId xmlns:a16="http://schemas.microsoft.com/office/drawing/2014/main" id="{15239E2B-A12F-FDC4-B9B3-1B31D9E19F34}"/>
              </a:ext>
            </a:extLst>
          </p:cNvPr>
          <p:cNvSpPr>
            <a:spLocks noGrp="1"/>
          </p:cNvSpPr>
          <p:nvPr>
            <p:ph sz="quarter" idx="13"/>
          </p:nvPr>
        </p:nvSpPr>
        <p:spPr>
          <a:xfrm>
            <a:off x="0" y="980457"/>
            <a:ext cx="11988799" cy="5080000"/>
          </a:xfrm>
        </p:spPr>
        <p:txBody>
          <a:bodyPr/>
          <a:lstStyle/>
          <a:p>
            <a:r>
              <a:rPr lang="en-US" sz="1800" b="1" i="1" dirty="0">
                <a:latin typeface="+mn-lt"/>
              </a:rPr>
              <a:t>Special Education Route Services – Labeled Home to School/School to Home and Auxiliary/ESY </a:t>
            </a:r>
          </a:p>
          <a:p>
            <a:r>
              <a:rPr lang="en-US" sz="1600" b="1" i="1" u="sng" dirty="0">
                <a:highlight>
                  <a:srgbClr val="FFFF00"/>
                </a:highlight>
                <a:latin typeface="+mn-lt"/>
              </a:rPr>
              <a:t> Label A</a:t>
            </a:r>
            <a:r>
              <a:rPr lang="en-US" sz="1600" dirty="0">
                <a:latin typeface="+mn-lt"/>
              </a:rPr>
              <a:t>-Click in the Blue Link under the Special Program to access the template to enter program route information and average daily ridership for Home to School/School to Home Miles, and for any Auxiliary/Extended School Year special education students require these services. </a:t>
            </a:r>
          </a:p>
          <a:p>
            <a:r>
              <a:rPr lang="en-US" sz="1800" b="1" i="1" dirty="0">
                <a:latin typeface="+mn-lt"/>
              </a:rPr>
              <a:t>Career &amp; Technology (CTE) Route Services – Labeled Regular and Special</a:t>
            </a:r>
            <a:endParaRPr lang="en-US" sz="1400" b="1" i="1" dirty="0">
              <a:latin typeface="+mn-lt"/>
            </a:endParaRPr>
          </a:p>
          <a:p>
            <a:r>
              <a:rPr lang="en-US" sz="1600" b="1" i="1" u="sng" dirty="0">
                <a:highlight>
                  <a:srgbClr val="00FFFF"/>
                </a:highlight>
                <a:latin typeface="+mn-lt"/>
              </a:rPr>
              <a:t> Label B</a:t>
            </a:r>
            <a:r>
              <a:rPr lang="en-US" sz="1600" dirty="0">
                <a:latin typeface="+mn-lt"/>
              </a:rPr>
              <a:t>-Click in the Blue Link under the Career &amp; Technology Program to access the template to enter program route information and average daily ridership for Regular students or Special-Education students. </a:t>
            </a:r>
          </a:p>
          <a:p>
            <a:endParaRPr lang="en-US" dirty="0"/>
          </a:p>
        </p:txBody>
      </p:sp>
      <p:pic>
        <p:nvPicPr>
          <p:cNvPr id="17" name="Picture 16">
            <a:extLst>
              <a:ext uri="{FF2B5EF4-FFF2-40B4-BE49-F238E27FC236}">
                <a16:creationId xmlns:a16="http://schemas.microsoft.com/office/drawing/2014/main" id="{56BCCA30-B3D4-5E3D-C01E-740123AC3E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306" y="3025147"/>
            <a:ext cx="4917986" cy="3463459"/>
          </a:xfrm>
          <a:prstGeom prst="rect">
            <a:avLst/>
          </a:prstGeom>
        </p:spPr>
      </p:pic>
      <p:pic>
        <p:nvPicPr>
          <p:cNvPr id="8" name="Picture 7">
            <a:extLst>
              <a:ext uri="{FF2B5EF4-FFF2-40B4-BE49-F238E27FC236}">
                <a16:creationId xmlns:a16="http://schemas.microsoft.com/office/drawing/2014/main" id="{D9416D08-69F3-927D-07C3-89AF7975A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72598" y="2974512"/>
            <a:ext cx="3542126" cy="1791367"/>
          </a:xfrm>
          <a:prstGeom prst="rect">
            <a:avLst/>
          </a:prstGeom>
        </p:spPr>
      </p:pic>
      <p:pic>
        <p:nvPicPr>
          <p:cNvPr id="9" name="Picture 8">
            <a:extLst>
              <a:ext uri="{FF2B5EF4-FFF2-40B4-BE49-F238E27FC236}">
                <a16:creationId xmlns:a16="http://schemas.microsoft.com/office/drawing/2014/main" id="{4568B704-D298-137F-06DA-2EB0E28230F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14725" y="2927762"/>
            <a:ext cx="3619220" cy="1791367"/>
          </a:xfrm>
          <a:prstGeom prst="rect">
            <a:avLst/>
          </a:prstGeom>
          <a:ln>
            <a:solidFill>
              <a:srgbClr val="FFFF00"/>
            </a:solidFill>
          </a:ln>
        </p:spPr>
      </p:pic>
      <p:sp>
        <p:nvSpPr>
          <p:cNvPr id="18" name="TextBox 17">
            <a:extLst>
              <a:ext uri="{FF2B5EF4-FFF2-40B4-BE49-F238E27FC236}">
                <a16:creationId xmlns:a16="http://schemas.microsoft.com/office/drawing/2014/main" id="{606459BF-BDD0-3AF1-599E-58C7A8108651}"/>
              </a:ext>
            </a:extLst>
          </p:cNvPr>
          <p:cNvSpPr txBox="1"/>
          <p:nvPr/>
        </p:nvSpPr>
        <p:spPr>
          <a:xfrm>
            <a:off x="6300274" y="3052615"/>
            <a:ext cx="1169463" cy="369332"/>
          </a:xfrm>
          <a:prstGeom prst="rect">
            <a:avLst/>
          </a:prstGeom>
          <a:solidFill>
            <a:srgbClr val="FFFF00"/>
          </a:solidFill>
        </p:spPr>
        <p:txBody>
          <a:bodyPr wrap="square" rtlCol="0">
            <a:spAutoFit/>
          </a:bodyPr>
          <a:lstStyle/>
          <a:p>
            <a:r>
              <a:rPr lang="en-US" dirty="0"/>
              <a:t>Label A</a:t>
            </a:r>
          </a:p>
        </p:txBody>
      </p:sp>
      <p:sp>
        <p:nvSpPr>
          <p:cNvPr id="21" name="TextBox 20">
            <a:extLst>
              <a:ext uri="{FF2B5EF4-FFF2-40B4-BE49-F238E27FC236}">
                <a16:creationId xmlns:a16="http://schemas.microsoft.com/office/drawing/2014/main" id="{7F1826C6-092C-C1B0-13EE-8262C395B624}"/>
              </a:ext>
            </a:extLst>
          </p:cNvPr>
          <p:cNvSpPr txBox="1"/>
          <p:nvPr/>
        </p:nvSpPr>
        <p:spPr>
          <a:xfrm>
            <a:off x="9917890" y="2909420"/>
            <a:ext cx="897209" cy="369332"/>
          </a:xfrm>
          <a:prstGeom prst="rect">
            <a:avLst/>
          </a:prstGeom>
          <a:solidFill>
            <a:srgbClr val="FFFF00"/>
          </a:solidFill>
        </p:spPr>
        <p:txBody>
          <a:bodyPr wrap="square" rtlCol="0">
            <a:spAutoFit/>
          </a:bodyPr>
          <a:lstStyle/>
          <a:p>
            <a:r>
              <a:rPr lang="en-US" dirty="0"/>
              <a:t>Label A</a:t>
            </a:r>
          </a:p>
        </p:txBody>
      </p:sp>
      <p:pic>
        <p:nvPicPr>
          <p:cNvPr id="6" name="Picture 5">
            <a:extLst>
              <a:ext uri="{FF2B5EF4-FFF2-40B4-BE49-F238E27FC236}">
                <a16:creationId xmlns:a16="http://schemas.microsoft.com/office/drawing/2014/main" id="{0662DF34-80AD-D78D-4FFD-1CD6152080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72598" y="4737471"/>
            <a:ext cx="3542128" cy="1751135"/>
          </a:xfrm>
          <a:prstGeom prst="rect">
            <a:avLst/>
          </a:prstGeom>
        </p:spPr>
      </p:pic>
      <p:sp>
        <p:nvSpPr>
          <p:cNvPr id="7" name="TextBox 6">
            <a:extLst>
              <a:ext uri="{FF2B5EF4-FFF2-40B4-BE49-F238E27FC236}">
                <a16:creationId xmlns:a16="http://schemas.microsoft.com/office/drawing/2014/main" id="{F1ECA82D-CEAE-FAFA-58EA-CD8BAA47F60A}"/>
              </a:ext>
            </a:extLst>
          </p:cNvPr>
          <p:cNvSpPr txBox="1"/>
          <p:nvPr/>
        </p:nvSpPr>
        <p:spPr>
          <a:xfrm>
            <a:off x="6554855" y="4719129"/>
            <a:ext cx="904875" cy="369332"/>
          </a:xfrm>
          <a:prstGeom prst="rect">
            <a:avLst/>
          </a:prstGeom>
          <a:solidFill>
            <a:srgbClr val="00FFFF"/>
          </a:solidFill>
        </p:spPr>
        <p:txBody>
          <a:bodyPr wrap="square" rtlCol="0">
            <a:spAutoFit/>
          </a:bodyPr>
          <a:lstStyle/>
          <a:p>
            <a:r>
              <a:rPr lang="en-US" dirty="0"/>
              <a:t>Label B</a:t>
            </a:r>
          </a:p>
        </p:txBody>
      </p:sp>
      <p:pic>
        <p:nvPicPr>
          <p:cNvPr id="11" name="Picture 10">
            <a:extLst>
              <a:ext uri="{FF2B5EF4-FFF2-40B4-BE49-F238E27FC236}">
                <a16:creationId xmlns:a16="http://schemas.microsoft.com/office/drawing/2014/main" id="{FB8F97FF-B9C3-6FDB-0B37-F6E3EAF885C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563076" y="4820399"/>
            <a:ext cx="3652261" cy="1736958"/>
          </a:xfrm>
          <a:prstGeom prst="rect">
            <a:avLst/>
          </a:prstGeom>
        </p:spPr>
      </p:pic>
      <p:sp>
        <p:nvSpPr>
          <p:cNvPr id="13" name="TextBox 12">
            <a:extLst>
              <a:ext uri="{FF2B5EF4-FFF2-40B4-BE49-F238E27FC236}">
                <a16:creationId xmlns:a16="http://schemas.microsoft.com/office/drawing/2014/main" id="{E8935666-6C14-1C55-19FA-64F74159F47E}"/>
              </a:ext>
            </a:extLst>
          </p:cNvPr>
          <p:cNvSpPr txBox="1"/>
          <p:nvPr/>
        </p:nvSpPr>
        <p:spPr>
          <a:xfrm>
            <a:off x="10152476" y="4897932"/>
            <a:ext cx="895927" cy="369332"/>
          </a:xfrm>
          <a:prstGeom prst="rect">
            <a:avLst/>
          </a:prstGeom>
          <a:solidFill>
            <a:srgbClr val="00FFFF"/>
          </a:solidFill>
        </p:spPr>
        <p:txBody>
          <a:bodyPr wrap="square" rtlCol="0">
            <a:spAutoFit/>
          </a:bodyPr>
          <a:lstStyle/>
          <a:p>
            <a:r>
              <a:rPr lang="en-US" dirty="0"/>
              <a:t>Label B</a:t>
            </a:r>
          </a:p>
        </p:txBody>
      </p:sp>
      <p:sp>
        <p:nvSpPr>
          <p:cNvPr id="3" name="Slide Number Placeholder 2">
            <a:extLst>
              <a:ext uri="{FF2B5EF4-FFF2-40B4-BE49-F238E27FC236}">
                <a16:creationId xmlns:a16="http://schemas.microsoft.com/office/drawing/2014/main" id="{40EFC307-58BC-976A-8636-FB57C7C6E0E3}"/>
              </a:ext>
            </a:extLst>
          </p:cNvPr>
          <p:cNvSpPr>
            <a:spLocks noGrp="1"/>
          </p:cNvSpPr>
          <p:nvPr>
            <p:ph type="sldNum" sz="quarter" idx="12"/>
          </p:nvPr>
        </p:nvSpPr>
        <p:spPr/>
        <p:txBody>
          <a:bodyPr/>
          <a:lstStyle/>
          <a:p>
            <a:fld id="{0088AB57-2DBE-44A3-AE96-942C49E954BF}" type="slidenum">
              <a:rPr lang="en-US" smtClean="0"/>
              <a:pPr/>
              <a:t>27</a:t>
            </a:fld>
            <a:endParaRPr lang="en-US" dirty="0"/>
          </a:p>
        </p:txBody>
      </p:sp>
    </p:spTree>
    <p:extLst>
      <p:ext uri="{BB962C8B-B14F-4D97-AF65-F5344CB8AC3E}">
        <p14:creationId xmlns:p14="http://schemas.microsoft.com/office/powerpoint/2010/main" val="3886966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ECB9-1111-513C-C54C-3F9CBF9CE712}"/>
              </a:ext>
            </a:extLst>
          </p:cNvPr>
          <p:cNvSpPr>
            <a:spLocks noGrp="1"/>
          </p:cNvSpPr>
          <p:nvPr>
            <p:ph type="title"/>
          </p:nvPr>
        </p:nvSpPr>
        <p:spPr/>
        <p:txBody>
          <a:bodyPr>
            <a:normAutofit fontScale="90000"/>
          </a:bodyPr>
          <a:lstStyle/>
          <a:p>
            <a:r>
              <a:rPr lang="en-US" sz="3200" dirty="0">
                <a:latin typeface="+mn-lt"/>
              </a:rPr>
              <a:t>Transportation Route Services Report for Allotment Funding</a:t>
            </a:r>
            <a:endParaRPr lang="en-US" dirty="0"/>
          </a:p>
        </p:txBody>
      </p:sp>
      <p:sp>
        <p:nvSpPr>
          <p:cNvPr id="3" name="Slide Number Placeholder 2">
            <a:extLst>
              <a:ext uri="{FF2B5EF4-FFF2-40B4-BE49-F238E27FC236}">
                <a16:creationId xmlns:a16="http://schemas.microsoft.com/office/drawing/2014/main" id="{17D9BCC4-B2AF-38ED-9486-AD359E8745D7}"/>
              </a:ext>
            </a:extLst>
          </p:cNvPr>
          <p:cNvSpPr>
            <a:spLocks noGrp="1"/>
          </p:cNvSpPr>
          <p:nvPr>
            <p:ph type="sldNum" sz="quarter" idx="12"/>
          </p:nvPr>
        </p:nvSpPr>
        <p:spPr/>
        <p:txBody>
          <a:bodyPr/>
          <a:lstStyle/>
          <a:p>
            <a:fld id="{0088AB57-2DBE-44A3-AE96-942C49E954BF}" type="slidenum">
              <a:rPr lang="en-US" smtClean="0"/>
              <a:pPr/>
              <a:t>28</a:t>
            </a:fld>
            <a:endParaRPr lang="en-US" dirty="0"/>
          </a:p>
        </p:txBody>
      </p:sp>
      <p:sp>
        <p:nvSpPr>
          <p:cNvPr id="4" name="Content Placeholder 3">
            <a:extLst>
              <a:ext uri="{FF2B5EF4-FFF2-40B4-BE49-F238E27FC236}">
                <a16:creationId xmlns:a16="http://schemas.microsoft.com/office/drawing/2014/main" id="{8B440298-88B7-ACB0-36DC-A89C33512A64}"/>
              </a:ext>
            </a:extLst>
          </p:cNvPr>
          <p:cNvSpPr>
            <a:spLocks noGrp="1"/>
          </p:cNvSpPr>
          <p:nvPr>
            <p:ph sz="quarter" idx="13"/>
          </p:nvPr>
        </p:nvSpPr>
        <p:spPr>
          <a:xfrm>
            <a:off x="0" y="1367246"/>
            <a:ext cx="12192000" cy="5161891"/>
          </a:xfrm>
          <a:solidFill>
            <a:schemeClr val="bg1"/>
          </a:solidFill>
        </p:spPr>
        <p:txBody>
          <a:bodyPr>
            <a:noAutofit/>
          </a:bodyPr>
          <a:lstStyle/>
          <a:p>
            <a:pPr lvl="0">
              <a:defRPr/>
            </a:pPr>
            <a:r>
              <a:rPr lang="en-US" sz="2400" b="1" dirty="0">
                <a:solidFill>
                  <a:srgbClr val="000000"/>
                </a:solidFill>
                <a:latin typeface="Calibri" panose="020F0502020204030204"/>
              </a:rPr>
              <a:t>Private </a:t>
            </a:r>
            <a:r>
              <a:rPr lang="en-US" sz="2400" b="1" dirty="0">
                <a:solidFill>
                  <a:prstClr val="black"/>
                </a:solidFill>
                <a:latin typeface="Calibri" panose="020F0502020204030204"/>
              </a:rPr>
              <a:t>Route Services: </a:t>
            </a:r>
            <a:r>
              <a:rPr lang="en-US" sz="2000" dirty="0">
                <a:solidFill>
                  <a:srgbClr val="000000"/>
                </a:solidFill>
                <a:latin typeface="Calibri" panose="020F0502020204030204"/>
              </a:rPr>
              <a:t>For Private route services, your district must report, by route, the daily mileage and daily ridership attributable to the following:  </a:t>
            </a:r>
            <a:r>
              <a:rPr lang="en-US" sz="2000" b="1" i="1" u="sng" dirty="0">
                <a:solidFill>
                  <a:srgbClr val="000000"/>
                </a:solidFill>
                <a:highlight>
                  <a:srgbClr val="FFFF00"/>
                </a:highlight>
                <a:latin typeface="Calibri" panose="020F0502020204030204"/>
              </a:rPr>
              <a:t>See slide pg.25 for Exhibit</a:t>
            </a:r>
            <a:r>
              <a:rPr kumimoji="0" lang="en-US" sz="2000" b="1" i="1"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2000" b="1" i="1" u="sng"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endParaRPr>
          </a:p>
          <a:p>
            <a:pPr marL="10287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transportation of Regular program students, and Special program students. </a:t>
            </a:r>
          </a:p>
          <a:p>
            <a:pPr marL="10287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daily ridership reported for a Private route is the number of different students transported on that route during the school year, as reflected on the route’s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eligible rider roster, </a:t>
            </a:r>
            <a:r>
              <a:rPr kumimoji="0" lang="en-US" sz="18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but most</a:t>
            </a:r>
            <a:r>
              <a:rPr lang="en-US" sz="1800" b="0" i="0" u="none" strike="noStrike" baseline="0" dirty="0">
                <a:solidFill>
                  <a:srgbClr val="000000"/>
                </a:solidFill>
                <a:latin typeface="Calibri" panose="020F0502020204030204" pitchFamily="34" charset="0"/>
              </a:rPr>
              <a:t> private routes have a ridership of just one student. Your district must not include the same student in the ridership for more than one private route for a school year. </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0287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Your district also must report the number of days each route operated, the Route Services Report calculates the total mileage for each route automatically based on the reported daily mileage and number of days operated.</a:t>
            </a:r>
          </a:p>
          <a:p>
            <a:pPr marR="0" lvl="1" indent="0" algn="l" defTabSz="914400" rtl="0" eaLnBrk="1" fontAlgn="auto" latinLnBrk="0" hangingPunct="1">
              <a:lnSpc>
                <a:spcPct val="90000"/>
              </a:lnSpc>
              <a:spcBef>
                <a:spcPts val="500"/>
              </a:spcBef>
              <a:spcAft>
                <a:spcPts val="0"/>
              </a:spcAft>
              <a:buClrTx/>
              <a:buSz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1" u="none" strike="noStrike" kern="1200" cap="none" spc="0" normalizeH="0" baseline="0" noProof="0" dirty="0">
                <a:ln>
                  <a:noFill/>
                </a:ln>
                <a:solidFill>
                  <a:prstClr val="black"/>
                </a:solidFill>
                <a:effectLst/>
                <a:uLnTx/>
                <a:uFillTx/>
                <a:latin typeface="Calibri" panose="020F0502020204030204"/>
                <a:ea typeface="+mn-ea"/>
                <a:cs typeface="+mn-cs"/>
              </a:rPr>
              <a:t>Bus Pass Services: </a:t>
            </a:r>
            <a:r>
              <a:rPr lang="en-US" sz="2000" b="0" i="0" u="none" strike="noStrike" baseline="0" dirty="0">
                <a:solidFill>
                  <a:srgbClr val="000000"/>
                </a:solidFill>
                <a:latin typeface="Calibri" panose="020F0502020204030204" pitchFamily="34" charset="0"/>
              </a:rPr>
              <a:t>If your district operated a bus pass or card program as described in </a:t>
            </a:r>
            <a:r>
              <a:rPr lang="en-US" sz="2000" b="0" i="1" u="sng" strike="noStrike" baseline="0" dirty="0">
                <a:solidFill>
                  <a:srgbClr val="0000FF"/>
                </a:solidFill>
                <a:latin typeface="Calibri" panose="020F0502020204030204" pitchFamily="34" charset="0"/>
                <a:hlinkClick r:id="rId2"/>
              </a:rPr>
              <a:t>Section 11: How Does Our District Establish and Operate a Bus Pass or Card Program (pg. 37 )</a:t>
            </a:r>
            <a:r>
              <a:rPr lang="en-US" sz="2000" b="0" i="0" u="none" strike="noStrike" baseline="0" dirty="0">
                <a:solidFill>
                  <a:srgbClr val="000000"/>
                </a:solidFill>
                <a:latin typeface="Calibri" panose="020F0502020204030204" pitchFamily="34" charset="0"/>
              </a:rPr>
              <a:t> in the Transportation Allotment handbook, it must enter the number of eligible passes or cards issued for each month of the school year, and the cost of each pass for the two types of programs:   </a:t>
            </a:r>
            <a:r>
              <a:rPr kumimoji="0" lang="en-US" sz="2000" b="1" i="1" u="sng"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See slide pg.25 for Exhibit</a:t>
            </a:r>
          </a:p>
          <a:p>
            <a:pPr marL="10287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transportation of Regular program students, and Special program students that both meet eligibility requirements for transportation services. </a:t>
            </a:r>
          </a:p>
          <a:p>
            <a:pPr>
              <a:spcBef>
                <a:spcPts val="500"/>
              </a:spcBef>
              <a:defRPr/>
            </a:pP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endParaRPr lang="en-US" dirty="0"/>
          </a:p>
        </p:txBody>
      </p:sp>
    </p:spTree>
    <p:extLst>
      <p:ext uri="{BB962C8B-B14F-4D97-AF65-F5344CB8AC3E}">
        <p14:creationId xmlns:p14="http://schemas.microsoft.com/office/powerpoint/2010/main" val="76432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EEF4-1796-86CC-EB08-46FEA4142B2A}"/>
              </a:ext>
            </a:extLst>
          </p:cNvPr>
          <p:cNvSpPr>
            <a:spLocks noGrp="1"/>
          </p:cNvSpPr>
          <p:nvPr>
            <p:ph type="title"/>
          </p:nvPr>
        </p:nvSpPr>
        <p:spPr/>
        <p:txBody>
          <a:bodyPr>
            <a:normAutofit fontScale="90000"/>
          </a:bodyPr>
          <a:lstStyle/>
          <a:p>
            <a:r>
              <a:rPr lang="en-US" sz="3200" dirty="0">
                <a:latin typeface="+mn-lt"/>
              </a:rPr>
              <a:t>Transportation Route Services Report for Allotment Funding</a:t>
            </a:r>
            <a:endParaRPr lang="en-US" dirty="0"/>
          </a:p>
        </p:txBody>
      </p:sp>
      <p:sp>
        <p:nvSpPr>
          <p:cNvPr id="3" name="Slide Number Placeholder 2">
            <a:extLst>
              <a:ext uri="{FF2B5EF4-FFF2-40B4-BE49-F238E27FC236}">
                <a16:creationId xmlns:a16="http://schemas.microsoft.com/office/drawing/2014/main" id="{0B14F2AC-5BFA-DA28-644F-760F6E039FC3}"/>
              </a:ext>
            </a:extLst>
          </p:cNvPr>
          <p:cNvSpPr>
            <a:spLocks noGrp="1"/>
          </p:cNvSpPr>
          <p:nvPr>
            <p:ph type="sldNum" sz="quarter" idx="12"/>
          </p:nvPr>
        </p:nvSpPr>
        <p:spPr/>
        <p:txBody>
          <a:bodyPr/>
          <a:lstStyle/>
          <a:p>
            <a:fld id="{0088AB57-2DBE-44A3-AE96-942C49E954BF}" type="slidenum">
              <a:rPr lang="en-US" smtClean="0"/>
              <a:pPr/>
              <a:t>29</a:t>
            </a:fld>
            <a:endParaRPr lang="en-US" dirty="0"/>
          </a:p>
        </p:txBody>
      </p:sp>
      <p:sp>
        <p:nvSpPr>
          <p:cNvPr id="4" name="Content Placeholder 3">
            <a:extLst>
              <a:ext uri="{FF2B5EF4-FFF2-40B4-BE49-F238E27FC236}">
                <a16:creationId xmlns:a16="http://schemas.microsoft.com/office/drawing/2014/main" id="{DFD3D339-2711-A343-2A12-0B8A8711CAB8}"/>
              </a:ext>
            </a:extLst>
          </p:cNvPr>
          <p:cNvSpPr>
            <a:spLocks noGrp="1"/>
          </p:cNvSpPr>
          <p:nvPr>
            <p:ph sz="quarter" idx="13"/>
          </p:nvPr>
        </p:nvSpPr>
        <p:spPr>
          <a:xfrm>
            <a:off x="84082" y="1506583"/>
            <a:ext cx="12034345" cy="4925748"/>
          </a:xfrm>
        </p:spPr>
        <p:txBody>
          <a:bodyPr>
            <a:noAutofit/>
          </a:bodyPr>
          <a:lstStyle/>
          <a:p>
            <a:pPr>
              <a:spcBef>
                <a:spcPts val="500"/>
              </a:spcBef>
              <a:defRPr/>
            </a:pPr>
            <a:r>
              <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Bus Pass Services Cont’d:</a:t>
            </a:r>
          </a:p>
          <a:p>
            <a:pPr marL="1028700" lvl="1" indent="-342900">
              <a:buFont typeface="Wingdings" panose="05000000000000000000" pitchFamily="2" charset="2"/>
              <a:buChar char="Ø"/>
              <a:defRPr/>
            </a:pPr>
            <a:r>
              <a:rPr lang="en-US" sz="2000" b="0" i="0" u="none" strike="noStrike" baseline="0" dirty="0">
                <a:solidFill>
                  <a:srgbClr val="000000"/>
                </a:solidFill>
                <a:latin typeface="Calibri" panose="020F0502020204030204" pitchFamily="34" charset="0"/>
              </a:rPr>
              <a:t>To be eligible for reimbursement, bus passes or cards must be used only for transportation that meets the eligibility requirements that is considered eligible for the Route Services report under regular and special program students, Career &amp; Technology, and private route services.</a:t>
            </a:r>
            <a:endPar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0287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Regardless of the type of eligible transportation for which students used bus passes or cards, your district reports the passes or cards in the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Bus Passes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subsection of the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Regular Program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section of the Route Services report.</a:t>
            </a:r>
          </a:p>
          <a:p>
            <a:pPr marL="10287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lang="en-US" sz="2000" dirty="0">
                <a:solidFill>
                  <a:srgbClr val="000000"/>
                </a:solidFill>
                <a:latin typeface="Calibri" panose="020F0502020204030204" pitchFamily="34" charset="0"/>
              </a:rPr>
              <a:t>Helpful links for the Buss Pass/Card program on the TEA </a:t>
            </a:r>
            <a:r>
              <a:rPr lang="en-US" sz="2000" i="1" dirty="0">
                <a:solidFill>
                  <a:srgbClr val="000000"/>
                </a:solidFill>
                <a:latin typeface="Calibri" panose="020F0502020204030204" pitchFamily="34" charset="0"/>
                <a:hlinkClick r:id="rId2"/>
              </a:rPr>
              <a:t>Transportation Webpage</a:t>
            </a:r>
            <a:r>
              <a:rPr lang="en-US" sz="2000" i="1" dirty="0">
                <a:solidFill>
                  <a:srgbClr val="000000"/>
                </a:solidFill>
                <a:latin typeface="Calibri" panose="020F0502020204030204" pitchFamily="34" charset="0"/>
              </a:rPr>
              <a:t>.</a:t>
            </a:r>
            <a:endPar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485900" lvl="2" indent="-342900">
              <a:buFont typeface="Wingdings" panose="05000000000000000000" pitchFamily="2" charset="2"/>
              <a:buChar char="Ø"/>
              <a:defRPr/>
            </a:pPr>
            <a:r>
              <a:rPr lang="en-US" sz="1800" b="0" i="0" dirty="0">
                <a:solidFill>
                  <a:srgbClr val="1F1F1F"/>
                </a:solidFill>
                <a:effectLst/>
              </a:rPr>
              <a:t>Bus Pass or Card Program Application  (PDF </a:t>
            </a:r>
            <a:r>
              <a:rPr lang="en-US" sz="1800" b="0" i="1" u="none" strike="noStrike" dirty="0">
                <a:solidFill>
                  <a:srgbClr val="005786"/>
                </a:solidFill>
                <a:effectLst/>
                <a:hlinkClick r:id="rId3" tooltip="68 KB"/>
              </a:rPr>
              <a:t>68 KB</a:t>
            </a:r>
            <a:r>
              <a:rPr lang="en-US" sz="1800" b="0" i="0" dirty="0">
                <a:solidFill>
                  <a:srgbClr val="1F1F1F"/>
                </a:solidFill>
                <a:effectLst/>
              </a:rPr>
              <a:t>)</a:t>
            </a:r>
          </a:p>
          <a:p>
            <a:pPr marL="1485900" lvl="2" indent="-342900">
              <a:buFont typeface="Wingdings" panose="05000000000000000000" pitchFamily="2" charset="2"/>
              <a:buChar char="Ø"/>
              <a:defRPr/>
            </a:pPr>
            <a:r>
              <a:rPr lang="en-US" sz="1800" b="0" i="0" dirty="0">
                <a:solidFill>
                  <a:srgbClr val="1F1F1F"/>
                </a:solidFill>
                <a:effectLst/>
              </a:rPr>
              <a:t>Template Letter for Requesting Program Approval  (Word </a:t>
            </a:r>
            <a:r>
              <a:rPr lang="en-US" sz="1800" b="0" i="1" u="none" strike="noStrike" dirty="0">
                <a:solidFill>
                  <a:srgbClr val="0D6CB9"/>
                </a:solidFill>
                <a:effectLst/>
                <a:hlinkClick r:id="rId4" tooltip="13 KB"/>
              </a:rPr>
              <a:t>13 KB</a:t>
            </a:r>
            <a:r>
              <a:rPr lang="en-US" sz="1800" b="0" i="0" dirty="0">
                <a:solidFill>
                  <a:srgbClr val="1F1F1F"/>
                </a:solidFill>
                <a:effectLst/>
              </a:rPr>
              <a:t>)</a:t>
            </a:r>
          </a:p>
          <a:p>
            <a:pPr marL="1485900" lvl="2" indent="-342900">
              <a:buFont typeface="Wingdings" panose="05000000000000000000" pitchFamily="2" charset="2"/>
              <a:buChar char="Ø"/>
              <a:defRPr/>
            </a:pPr>
            <a:r>
              <a:rPr lang="en-US" sz="1800" b="0" i="0" dirty="0">
                <a:solidFill>
                  <a:srgbClr val="1F1F1F"/>
                </a:solidFill>
                <a:effectLst/>
              </a:rPr>
              <a:t>Bus Pass Issuance Log  (PDF </a:t>
            </a:r>
            <a:r>
              <a:rPr lang="en-US" sz="1800" b="0" i="1" u="none" strike="noStrike" dirty="0">
                <a:solidFill>
                  <a:srgbClr val="0D6CB9"/>
                </a:solidFill>
                <a:effectLst/>
                <a:hlinkClick r:id="rId5" tooltip="172 KB"/>
              </a:rPr>
              <a:t>172 KB</a:t>
            </a:r>
            <a:r>
              <a:rPr lang="en-US" sz="1600" b="0" i="0" dirty="0">
                <a:solidFill>
                  <a:srgbClr val="1F1F1F"/>
                </a:solidFill>
                <a:effectLst/>
                <a:latin typeface="Open Sans" panose="020B0606030504020204" pitchFamily="34" charset="0"/>
              </a:rPr>
              <a:t>), </a:t>
            </a:r>
            <a:r>
              <a:rPr lang="en-US" sz="1800" b="0" i="0" dirty="0">
                <a:solidFill>
                  <a:srgbClr val="1F1F1F"/>
                </a:solidFill>
                <a:effectLst/>
              </a:rPr>
              <a:t>Bus Card Issuance Log  (PDF </a:t>
            </a:r>
            <a:r>
              <a:rPr lang="en-US" sz="1800" b="0" i="1" u="none" strike="noStrike" dirty="0">
                <a:solidFill>
                  <a:srgbClr val="005786"/>
                </a:solidFill>
                <a:effectLst/>
                <a:hlinkClick r:id="rId6" tooltip="243 KB"/>
              </a:rPr>
              <a:t>243 KB</a:t>
            </a:r>
            <a:r>
              <a:rPr lang="en-US" sz="1800" b="0" i="0" dirty="0">
                <a:solidFill>
                  <a:srgbClr val="1F1F1F"/>
                </a:solidFill>
                <a:effectLst/>
              </a:rPr>
              <a:t>) </a:t>
            </a:r>
          </a:p>
          <a:p>
            <a:pPr marL="1485900" lvl="2" indent="-342900">
              <a:buFont typeface="Wingdings" panose="05000000000000000000" pitchFamily="2" charset="2"/>
              <a:buChar char="Ø"/>
              <a:defRPr/>
            </a:pPr>
            <a:r>
              <a:rPr lang="en-US" sz="1800" b="0" i="0" dirty="0">
                <a:solidFill>
                  <a:srgbClr val="1F1F1F"/>
                </a:solidFill>
                <a:effectLst/>
              </a:rPr>
              <a:t>Monthly Bus Pass or Card Summary Form  (PDF </a:t>
            </a:r>
            <a:r>
              <a:rPr lang="en-US" sz="1800" b="0" i="1" u="none" strike="noStrike" dirty="0">
                <a:solidFill>
                  <a:srgbClr val="0D6CB9"/>
                </a:solidFill>
                <a:effectLst/>
                <a:hlinkClick r:id="rId7" tooltip="174 KB "/>
              </a:rPr>
              <a:t>174 KB</a:t>
            </a:r>
            <a:r>
              <a:rPr lang="en-US" sz="1800" b="0" i="0" dirty="0">
                <a:solidFill>
                  <a:srgbClr val="1F1F1F"/>
                </a:solidFill>
                <a:effectLst/>
              </a:rPr>
              <a:t>)</a:t>
            </a:r>
          </a:p>
          <a:p>
            <a:pPr lvl="2" indent="0">
              <a:buNone/>
              <a:defRPr/>
            </a:pPr>
            <a:endParaRPr lang="en-US" sz="1800" b="0" i="0" dirty="0">
              <a:solidFill>
                <a:srgbClr val="1F1F1F"/>
              </a:solidFill>
              <a:effectLst/>
            </a:endParaRPr>
          </a:p>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Important: </a:t>
            </a:r>
            <a:r>
              <a:rPr kumimoji="0" lang="en-US" sz="2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Your school district may provide transportation to ineligible students. However, the transportation of ineligible students may </a:t>
            </a:r>
            <a:r>
              <a:rPr kumimoji="0" lang="en-US" sz="2200" b="1" i="1" u="sng" strike="noStrike" kern="1200" cap="none" spc="0" normalizeH="0" baseline="0" noProof="0" dirty="0">
                <a:ln>
                  <a:noFill/>
                </a:ln>
                <a:solidFill>
                  <a:srgbClr val="000000"/>
                </a:solidFill>
                <a:effectLst/>
                <a:uLnTx/>
                <a:uFillTx/>
                <a:latin typeface="Calibri" panose="020F0502020204030204" pitchFamily="34" charset="0"/>
                <a:ea typeface="+mn-ea"/>
                <a:cs typeface="+mn-cs"/>
              </a:rPr>
              <a:t>not be </a:t>
            </a:r>
            <a:r>
              <a:rPr kumimoji="0" lang="en-US" sz="22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reported for allotment purposes in the Route Services report.</a:t>
            </a:r>
          </a:p>
          <a:p>
            <a:endParaRPr lang="en-US" dirty="0"/>
          </a:p>
        </p:txBody>
      </p:sp>
    </p:spTree>
    <p:extLst>
      <p:ext uri="{BB962C8B-B14F-4D97-AF65-F5344CB8AC3E}">
        <p14:creationId xmlns:p14="http://schemas.microsoft.com/office/powerpoint/2010/main" val="216915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A4BC-4683-4643-91E5-A1EB53FF469A}"/>
              </a:ext>
            </a:extLst>
          </p:cNvPr>
          <p:cNvSpPr>
            <a:spLocks noGrp="1"/>
          </p:cNvSpPr>
          <p:nvPr>
            <p:ph type="title"/>
          </p:nvPr>
        </p:nvSpPr>
        <p:spPr/>
        <p:txBody>
          <a:bodyPr anchor="ctr">
            <a:normAutofit/>
          </a:bodyPr>
          <a:lstStyle/>
          <a:p>
            <a:r>
              <a:rPr lang="en-US" dirty="0">
                <a:latin typeface="+mn-lt"/>
              </a:rPr>
              <a:t>Required Transportation</a:t>
            </a:r>
          </a:p>
        </p:txBody>
      </p:sp>
      <p:sp>
        <p:nvSpPr>
          <p:cNvPr id="10" name="Slide Number Placeholder 2">
            <a:extLst>
              <a:ext uri="{FF2B5EF4-FFF2-40B4-BE49-F238E27FC236}">
                <a16:creationId xmlns:a16="http://schemas.microsoft.com/office/drawing/2014/main" id="{8CA6063C-73AB-60EC-98EE-5E8EF8BAED0B}"/>
              </a:ext>
            </a:extLst>
          </p:cNvPr>
          <p:cNvSpPr>
            <a:spLocks noGrp="1"/>
          </p:cNvSpPr>
          <p:nvPr>
            <p:ph type="sldNum" sz="quarter" idx="12"/>
          </p:nvPr>
        </p:nvSpPr>
        <p:spPr/>
        <p:txBody>
          <a:bodyPr/>
          <a:lstStyle/>
          <a:p>
            <a:pPr>
              <a:spcAft>
                <a:spcPts val="600"/>
              </a:spcAft>
            </a:pPr>
            <a:fld id="{0088AB57-2DBE-44A3-AE96-942C49E954BF}" type="slidenum">
              <a:rPr lang="en-US" smtClean="0"/>
              <a:pPr>
                <a:spcAft>
                  <a:spcPts val="600"/>
                </a:spcAft>
              </a:pPr>
              <a:t>3</a:t>
            </a:fld>
            <a:endParaRPr lang="en-US" dirty="0"/>
          </a:p>
        </p:txBody>
      </p:sp>
      <p:sp>
        <p:nvSpPr>
          <p:cNvPr id="4" name="Content Placeholder 3">
            <a:extLst>
              <a:ext uri="{FF2B5EF4-FFF2-40B4-BE49-F238E27FC236}">
                <a16:creationId xmlns:a16="http://schemas.microsoft.com/office/drawing/2014/main" id="{4C5D0CB1-44CC-6105-E757-2457F56005F1}"/>
              </a:ext>
            </a:extLst>
          </p:cNvPr>
          <p:cNvSpPr>
            <a:spLocks noGrp="1"/>
          </p:cNvSpPr>
          <p:nvPr>
            <p:ph sz="quarter" idx="13"/>
          </p:nvPr>
        </p:nvSpPr>
        <p:spPr>
          <a:xfrm>
            <a:off x="0" y="1358537"/>
            <a:ext cx="12192000" cy="5499463"/>
          </a:xfrm>
        </p:spPr>
        <p:txBody>
          <a:bodyPr>
            <a:noAutofit/>
          </a:bodyPr>
          <a:lstStyle/>
          <a:p>
            <a:pPr marL="285750" indent="-285750">
              <a:spcBef>
                <a:spcPts val="600"/>
              </a:spcBef>
              <a:buFont typeface="Wingdings" panose="05000000000000000000" pitchFamily="2" charset="2"/>
              <a:buChar char="Ø"/>
            </a:pPr>
            <a:r>
              <a:rPr lang="en-US" sz="2400" i="0" u="none" strike="noStrike" baseline="0" dirty="0">
                <a:solidFill>
                  <a:srgbClr val="000000"/>
                </a:solidFill>
                <a:latin typeface="+mn-lt"/>
                <a:ea typeface="Open Sans Semibold" panose="020B0706030804020204" pitchFamily="34" charset="0"/>
                <a:cs typeface="Open Sans Semibold" panose="020B0706030804020204" pitchFamily="34" charset="0"/>
              </a:rPr>
              <a:t>Per Texas Education Code (TEC) </a:t>
            </a:r>
            <a:r>
              <a:rPr lang="en-US" sz="2400" i="1" strike="noStrike" baseline="0" dirty="0">
                <a:solidFill>
                  <a:srgbClr val="000000"/>
                </a:solidFill>
                <a:latin typeface="+mn-lt"/>
                <a:ea typeface="Open Sans Semibold" panose="020B0706030804020204" pitchFamily="34" charset="0"/>
                <a:cs typeface="Open Sans Semibold" panose="020B0706030804020204" pitchFamily="34" charset="0"/>
                <a:hlinkClick r:id="rId2"/>
              </a:rPr>
              <a:t>§34</a:t>
            </a:r>
            <a:r>
              <a:rPr lang="en-US" sz="2400" i="1" strike="noStrike" baseline="0" dirty="0">
                <a:solidFill>
                  <a:srgbClr val="000000"/>
                </a:solidFill>
                <a:latin typeface="+mn-lt"/>
                <a:ea typeface="Open Sans Semibold" panose="020B0706030804020204" pitchFamily="34" charset="0"/>
                <a:cs typeface="Open Sans Semibold" panose="020B0706030804020204" pitchFamily="34" charset="0"/>
              </a:rPr>
              <a:t> </a:t>
            </a:r>
            <a:r>
              <a:rPr lang="en-US" sz="2400" i="1" dirty="0">
                <a:solidFill>
                  <a:srgbClr val="040C28"/>
                </a:solidFill>
                <a:effectLst/>
                <a:latin typeface="+mn-lt"/>
                <a:ea typeface="Open Sans Semibold" panose="020B0706030804020204" pitchFamily="34" charset="0"/>
                <a:cs typeface="Open Sans Semibold" panose="020B0706030804020204" pitchFamily="34" charset="0"/>
              </a:rPr>
              <a:t>and </a:t>
            </a:r>
            <a:r>
              <a:rPr lang="en-US" sz="2400" i="1" dirty="0">
                <a:solidFill>
                  <a:srgbClr val="040C28"/>
                </a:solidFill>
                <a:effectLst/>
                <a:latin typeface="+mn-lt"/>
                <a:ea typeface="Open Sans Semibold" panose="020B0706030804020204" pitchFamily="34" charset="0"/>
                <a:cs typeface="Open Sans Semibold" panose="020B0706030804020204" pitchFamily="34" charset="0"/>
                <a:hlinkClick r:id="rId3"/>
              </a:rPr>
              <a:t>§12.109</a:t>
            </a:r>
            <a:r>
              <a:rPr lang="en-US" sz="2400" dirty="0">
                <a:solidFill>
                  <a:srgbClr val="040C28"/>
                </a:solidFill>
                <a:latin typeface="+mn-lt"/>
                <a:ea typeface="Open Sans Semibold" panose="020B0706030804020204" pitchFamily="34" charset="0"/>
                <a:cs typeface="Open Sans Semibold" panose="020B0706030804020204" pitchFamily="34" charset="0"/>
              </a:rPr>
              <a:t>, the only students a </a:t>
            </a:r>
            <a:r>
              <a:rPr lang="en-US" sz="2400" dirty="0">
                <a:solidFill>
                  <a:srgbClr val="000000"/>
                </a:solidFill>
                <a:latin typeface="+mn-lt"/>
                <a:ea typeface="Open Sans Semibold" panose="020B0706030804020204" pitchFamily="34" charset="0"/>
                <a:cs typeface="Open Sans Semibold" panose="020B0706030804020204" pitchFamily="34" charset="0"/>
              </a:rPr>
              <a:t>s</a:t>
            </a:r>
            <a:r>
              <a:rPr lang="en-US" sz="2400" i="0" u="none" strike="noStrike" baseline="0" dirty="0">
                <a:solidFill>
                  <a:srgbClr val="000000"/>
                </a:solidFill>
                <a:latin typeface="+mn-lt"/>
                <a:ea typeface="Open Sans Semibold" panose="020B0706030804020204" pitchFamily="34" charset="0"/>
                <a:cs typeface="Open Sans Semibold" panose="020B0706030804020204" pitchFamily="34" charset="0"/>
              </a:rPr>
              <a:t>chool district or charter school are required to provide transportation to are </a:t>
            </a:r>
            <a:r>
              <a:rPr lang="en-US" sz="2400" b="1" i="0" u="sng" strike="noStrike" baseline="0" dirty="0">
                <a:solidFill>
                  <a:srgbClr val="000000"/>
                </a:solidFill>
                <a:latin typeface="+mn-lt"/>
                <a:ea typeface="Open Sans Semibold" panose="020B0706030804020204" pitchFamily="34" charset="0"/>
                <a:cs typeface="Open Sans Semibold" panose="020B0706030804020204" pitchFamily="34" charset="0"/>
              </a:rPr>
              <a:t>both</a:t>
            </a:r>
            <a:r>
              <a:rPr lang="en-US" sz="2400" i="0" u="none" strike="noStrike" baseline="0" dirty="0">
                <a:solidFill>
                  <a:srgbClr val="000000"/>
                </a:solidFill>
                <a:latin typeface="+mn-lt"/>
                <a:ea typeface="Open Sans Semibold" panose="020B0706030804020204" pitchFamily="34" charset="0"/>
                <a:cs typeface="Open Sans Semibold" panose="020B0706030804020204" pitchFamily="34" charset="0"/>
              </a:rPr>
              <a:t>: </a:t>
            </a:r>
          </a:p>
          <a:p>
            <a:pPr marL="1028700" lvl="1" indent="-342900">
              <a:spcBef>
                <a:spcPts val="600"/>
              </a:spcBef>
              <a:buFont typeface="Wingdings" panose="05000000000000000000" pitchFamily="2" charset="2"/>
              <a:buChar char="Ø"/>
            </a:pPr>
            <a:r>
              <a:rPr lang="en-US" dirty="0">
                <a:solidFill>
                  <a:srgbClr val="000000"/>
                </a:solidFill>
                <a:ea typeface="Open Sans Semibold" panose="020B0706030804020204" pitchFamily="34" charset="0"/>
                <a:cs typeface="Open Sans Semibold" panose="020B0706030804020204" pitchFamily="34" charset="0"/>
              </a:rPr>
              <a:t>Students receiving special education who would be unable to attend classes without special transportation services</a:t>
            </a:r>
          </a:p>
          <a:p>
            <a:pPr lvl="1" indent="0">
              <a:spcBef>
                <a:spcPts val="600"/>
              </a:spcBef>
              <a:buNone/>
            </a:pPr>
            <a:r>
              <a:rPr lang="en-US" b="1" dirty="0">
                <a:solidFill>
                  <a:srgbClr val="000000"/>
                </a:solidFill>
                <a:ea typeface="Open Sans Semibold" panose="020B0706030804020204" pitchFamily="34" charset="0"/>
                <a:cs typeface="Open Sans Semibold" panose="020B0706030804020204" pitchFamily="34" charset="0"/>
              </a:rPr>
              <a:t>	   </a:t>
            </a:r>
            <a:r>
              <a:rPr lang="en-US" b="1" u="sng" dirty="0">
                <a:solidFill>
                  <a:srgbClr val="000000"/>
                </a:solidFill>
                <a:ea typeface="Open Sans Semibold" panose="020B0706030804020204" pitchFamily="34" charset="0"/>
                <a:cs typeface="Open Sans Semibold" panose="020B0706030804020204" pitchFamily="34" charset="0"/>
              </a:rPr>
              <a:t>AND</a:t>
            </a:r>
          </a:p>
          <a:p>
            <a:pPr marL="1028700" lvl="1" indent="-342900">
              <a:spcBef>
                <a:spcPts val="600"/>
              </a:spcBef>
              <a:buFont typeface="Wingdings" panose="05000000000000000000" pitchFamily="2" charset="2"/>
              <a:buChar char="Ø"/>
            </a:pPr>
            <a:r>
              <a:rPr lang="en-US" dirty="0">
                <a:solidFill>
                  <a:srgbClr val="000000"/>
                </a:solidFill>
                <a:ea typeface="Open Sans Semibold" panose="020B0706030804020204" pitchFamily="34" charset="0"/>
                <a:cs typeface="Open Sans Semibold" panose="020B0706030804020204" pitchFamily="34" charset="0"/>
              </a:rPr>
              <a:t>Students eligible under Section 504 of the Federal Rehabilitation Act who would be unable to attend classes without special transportation services</a:t>
            </a:r>
          </a:p>
          <a:p>
            <a:pPr marL="342900" indent="-342900">
              <a:spcBef>
                <a:spcPts val="600"/>
              </a:spcBef>
              <a:buFont typeface="Wingdings" panose="05000000000000000000" pitchFamily="2" charset="2"/>
              <a:buChar char="Ø"/>
            </a:pPr>
            <a:endParaRPr lang="en-US" sz="2400" dirty="0">
              <a:solidFill>
                <a:srgbClr val="000000"/>
              </a:solidFill>
              <a:latin typeface="+mn-lt"/>
              <a:ea typeface="Open Sans Semibold" panose="020B0706030804020204" pitchFamily="34" charset="0"/>
              <a:cs typeface="Open Sans Semibold" panose="020B0706030804020204" pitchFamily="34" charset="0"/>
            </a:endParaRPr>
          </a:p>
          <a:p>
            <a:pPr marL="342900" indent="-342900">
              <a:spcBef>
                <a:spcPts val="600"/>
              </a:spcBef>
              <a:buFont typeface="Wingdings" panose="05000000000000000000" pitchFamily="2" charset="2"/>
              <a:buChar char="Ø"/>
            </a:pPr>
            <a:r>
              <a:rPr lang="en-US" sz="2400" dirty="0">
                <a:solidFill>
                  <a:srgbClr val="000000"/>
                </a:solidFill>
                <a:latin typeface="+mn-lt"/>
                <a:ea typeface="Open Sans Semibold" panose="020B0706030804020204" pitchFamily="34" charset="0"/>
                <a:cs typeface="Open Sans Semibold" panose="020B0706030804020204" pitchFamily="34" charset="0"/>
              </a:rPr>
              <a:t>Th</a:t>
            </a:r>
            <a:r>
              <a:rPr lang="en-US" sz="2400" dirty="0">
                <a:latin typeface="+mn-lt"/>
              </a:rPr>
              <a:t>e students who meet these criteria are classified as </a:t>
            </a:r>
            <a:r>
              <a:rPr lang="en-US" sz="2400" b="1" dirty="0">
                <a:solidFill>
                  <a:srgbClr val="0070C0"/>
                </a:solidFill>
                <a:latin typeface="+mn-lt"/>
              </a:rPr>
              <a:t>Special-Program Students</a:t>
            </a:r>
            <a:r>
              <a:rPr lang="en-US" sz="2400" dirty="0">
                <a:latin typeface="+mn-lt"/>
              </a:rPr>
              <a:t>. (Additional details and clarifications are outlined in the upcoming slides)</a:t>
            </a:r>
            <a:endParaRPr lang="en-US" dirty="0">
              <a:solidFill>
                <a:srgbClr val="000000"/>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4098824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3E96-0B0C-168B-55A2-F3793E5D8201}"/>
              </a:ext>
            </a:extLst>
          </p:cNvPr>
          <p:cNvSpPr>
            <a:spLocks noGrp="1"/>
          </p:cNvSpPr>
          <p:nvPr>
            <p:ph type="title"/>
          </p:nvPr>
        </p:nvSpPr>
        <p:spPr/>
        <p:txBody>
          <a:bodyPr>
            <a:normAutofit fontScale="90000"/>
          </a:bodyPr>
          <a:lstStyle/>
          <a:p>
            <a:r>
              <a:rPr lang="en-US" sz="3200" dirty="0">
                <a:latin typeface="+mn-lt"/>
              </a:rPr>
              <a:t>Transportation Route Services Report for Allotment Funding</a:t>
            </a:r>
            <a:endParaRPr lang="en-US" sz="3200" dirty="0"/>
          </a:p>
        </p:txBody>
      </p:sp>
      <p:sp>
        <p:nvSpPr>
          <p:cNvPr id="18" name="TextBox 17">
            <a:extLst>
              <a:ext uri="{FF2B5EF4-FFF2-40B4-BE49-F238E27FC236}">
                <a16:creationId xmlns:a16="http://schemas.microsoft.com/office/drawing/2014/main" id="{C19FBF6E-03E4-74BA-A773-FED60C562C6E}"/>
              </a:ext>
            </a:extLst>
          </p:cNvPr>
          <p:cNvSpPr txBox="1"/>
          <p:nvPr/>
        </p:nvSpPr>
        <p:spPr>
          <a:xfrm>
            <a:off x="-23090" y="1054994"/>
            <a:ext cx="12215090" cy="186204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Private Route Services – Labeled Regular and Special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1" u="sng"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Label A</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u="none" strike="noStrike" kern="1200" cap="none" spc="0" normalizeH="0" baseline="0" noProof="0" dirty="0">
                <a:ln>
                  <a:noFill/>
                </a:ln>
                <a:solidFill>
                  <a:prstClr val="black"/>
                </a:solidFill>
                <a:effectLst/>
                <a:uLnTx/>
                <a:uFillTx/>
                <a:latin typeface="Calibri" panose="020F0502020204030204"/>
                <a:ea typeface="+mn-ea"/>
                <a:cs typeface="+mn-cs"/>
              </a:rPr>
              <a:t>Click in the Blue Link under the Private Program to access the template to enter program route information and average daily ridership for Regular students or Special-Education students.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Buss Passes Route Services – Labeled </a:t>
            </a:r>
            <a:r>
              <a:rPr lang="en-US" b="1" i="1" dirty="0">
                <a:solidFill>
                  <a:prstClr val="black"/>
                </a:solidFill>
                <a:latin typeface="Calibri" panose="020F0502020204030204"/>
              </a:rPr>
              <a:t>in the subsection of the Regular Program section of the report </a:t>
            </a: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1" u="sng"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 Label B</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u="none" strike="noStrike" kern="1200" cap="none" spc="0" normalizeH="0" baseline="0" noProof="0" dirty="0">
                <a:ln>
                  <a:noFill/>
                </a:ln>
                <a:solidFill>
                  <a:prstClr val="black"/>
                </a:solidFill>
                <a:effectLst/>
                <a:uLnTx/>
                <a:uFillTx/>
                <a:latin typeface="Calibri" panose="020F0502020204030204"/>
                <a:ea typeface="+mn-ea"/>
                <a:cs typeface="+mn-cs"/>
              </a:rPr>
              <a:t>Click in the Blue Link under the Buss </a:t>
            </a:r>
            <a:r>
              <a:rPr lang="en-US" sz="1600" dirty="0">
                <a:solidFill>
                  <a:prstClr val="black"/>
                </a:solidFill>
                <a:latin typeface="Calibri" panose="020F0502020204030204"/>
              </a:rPr>
              <a:t>Passes </a:t>
            </a:r>
            <a:r>
              <a:rPr kumimoji="0" lang="en-US" sz="1600" u="none" strike="noStrike" kern="1200" cap="none" spc="0" normalizeH="0" baseline="0" noProof="0" dirty="0">
                <a:ln>
                  <a:noFill/>
                </a:ln>
                <a:solidFill>
                  <a:prstClr val="black"/>
                </a:solidFill>
                <a:effectLst/>
                <a:uLnTx/>
                <a:uFillTx/>
                <a:latin typeface="Calibri" panose="020F0502020204030204"/>
                <a:ea typeface="+mn-ea"/>
                <a:cs typeface="+mn-cs"/>
              </a:rPr>
              <a:t>to access the template to enter program route information and average daily ridership for Regular students or Special-Education students. </a:t>
            </a:r>
          </a:p>
        </p:txBody>
      </p:sp>
      <p:pic>
        <p:nvPicPr>
          <p:cNvPr id="6" name="Content Placeholder 5">
            <a:extLst>
              <a:ext uri="{FF2B5EF4-FFF2-40B4-BE49-F238E27FC236}">
                <a16:creationId xmlns:a16="http://schemas.microsoft.com/office/drawing/2014/main" id="{DFB67BC2-822D-3918-280B-1DCD7E6B5E1C}"/>
              </a:ext>
              <a:ext uri="{C183D7F6-B498-43B3-948B-1728B52AA6E4}">
                <adec:decorative xmlns:adec="http://schemas.microsoft.com/office/drawing/2017/decorative" val="1"/>
              </a:ext>
            </a:extLst>
          </p:cNvPr>
          <p:cNvPicPr>
            <a:picLocks noGrp="1" noChangeAspect="1"/>
          </p:cNvPicPr>
          <p:nvPr>
            <p:ph sz="quarter" idx="13"/>
          </p:nvPr>
        </p:nvPicPr>
        <p:blipFill>
          <a:blip r:embed="rId2"/>
          <a:stretch>
            <a:fillRect/>
          </a:stretch>
        </p:blipFill>
        <p:spPr>
          <a:xfrm>
            <a:off x="1678" y="3343564"/>
            <a:ext cx="5372136" cy="3179684"/>
          </a:xfrm>
        </p:spPr>
      </p:pic>
      <p:pic>
        <p:nvPicPr>
          <p:cNvPr id="8" name="Picture 7">
            <a:extLst>
              <a:ext uri="{FF2B5EF4-FFF2-40B4-BE49-F238E27FC236}">
                <a16:creationId xmlns:a16="http://schemas.microsoft.com/office/drawing/2014/main" id="{B705036F-7A11-B82C-67DC-2F6D03ACBD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44656" y="2623104"/>
            <a:ext cx="3676072" cy="1682932"/>
          </a:xfrm>
          <a:prstGeom prst="rect">
            <a:avLst/>
          </a:prstGeom>
        </p:spPr>
      </p:pic>
      <p:pic>
        <p:nvPicPr>
          <p:cNvPr id="12" name="Picture 11">
            <a:extLst>
              <a:ext uri="{FF2B5EF4-FFF2-40B4-BE49-F238E27FC236}">
                <a16:creationId xmlns:a16="http://schemas.microsoft.com/office/drawing/2014/main" id="{15D5B993-133A-8828-79F0-6C46A01BD0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98790" y="2678545"/>
            <a:ext cx="3442855" cy="1572050"/>
          </a:xfrm>
          <a:prstGeom prst="rect">
            <a:avLst/>
          </a:prstGeom>
        </p:spPr>
      </p:pic>
      <p:pic>
        <p:nvPicPr>
          <p:cNvPr id="14" name="Picture 13">
            <a:extLst>
              <a:ext uri="{FF2B5EF4-FFF2-40B4-BE49-F238E27FC236}">
                <a16:creationId xmlns:a16="http://schemas.microsoft.com/office/drawing/2014/main" id="{3C13E327-3693-26D0-CAA5-70C1F5A5E72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17310" y="4195154"/>
            <a:ext cx="5400867" cy="2418895"/>
          </a:xfrm>
          <a:prstGeom prst="rect">
            <a:avLst/>
          </a:prstGeom>
        </p:spPr>
      </p:pic>
      <p:sp>
        <p:nvSpPr>
          <p:cNvPr id="19" name="TextBox 18">
            <a:extLst>
              <a:ext uri="{FF2B5EF4-FFF2-40B4-BE49-F238E27FC236}">
                <a16:creationId xmlns:a16="http://schemas.microsoft.com/office/drawing/2014/main" id="{91F34C59-3374-7F2F-D0B5-8C9518EF8CC8}"/>
              </a:ext>
            </a:extLst>
          </p:cNvPr>
          <p:cNvSpPr txBox="1"/>
          <p:nvPr/>
        </p:nvSpPr>
        <p:spPr>
          <a:xfrm>
            <a:off x="6745972" y="3343564"/>
            <a:ext cx="883263" cy="369332"/>
          </a:xfrm>
          <a:prstGeom prst="rect">
            <a:avLst/>
          </a:prstGeom>
          <a:solidFill>
            <a:srgbClr val="FFFF00"/>
          </a:solidFill>
        </p:spPr>
        <p:txBody>
          <a:bodyPr wrap="square" rtlCol="0">
            <a:spAutoFit/>
          </a:bodyPr>
          <a:lstStyle/>
          <a:p>
            <a:r>
              <a:rPr lang="en-US" dirty="0"/>
              <a:t>Label A</a:t>
            </a:r>
          </a:p>
        </p:txBody>
      </p:sp>
      <p:sp>
        <p:nvSpPr>
          <p:cNvPr id="20" name="TextBox 19">
            <a:extLst>
              <a:ext uri="{FF2B5EF4-FFF2-40B4-BE49-F238E27FC236}">
                <a16:creationId xmlns:a16="http://schemas.microsoft.com/office/drawing/2014/main" id="{AB909873-10C1-23B7-04A6-2E257FA670B5}"/>
              </a:ext>
            </a:extLst>
          </p:cNvPr>
          <p:cNvSpPr txBox="1"/>
          <p:nvPr/>
        </p:nvSpPr>
        <p:spPr>
          <a:xfrm>
            <a:off x="10298545" y="3360050"/>
            <a:ext cx="984824" cy="369332"/>
          </a:xfrm>
          <a:prstGeom prst="rect">
            <a:avLst/>
          </a:prstGeom>
          <a:solidFill>
            <a:srgbClr val="FFFF00"/>
          </a:solidFill>
        </p:spPr>
        <p:txBody>
          <a:bodyPr wrap="square" rtlCol="0">
            <a:spAutoFit/>
          </a:bodyPr>
          <a:lstStyle/>
          <a:p>
            <a:r>
              <a:rPr lang="en-US" dirty="0"/>
              <a:t>Label A</a:t>
            </a:r>
          </a:p>
        </p:txBody>
      </p:sp>
      <p:sp>
        <p:nvSpPr>
          <p:cNvPr id="21" name="TextBox 20">
            <a:extLst>
              <a:ext uri="{FF2B5EF4-FFF2-40B4-BE49-F238E27FC236}">
                <a16:creationId xmlns:a16="http://schemas.microsoft.com/office/drawing/2014/main" id="{10D92F4F-89CB-2234-DE03-3615E97A2327}"/>
              </a:ext>
            </a:extLst>
          </p:cNvPr>
          <p:cNvSpPr txBox="1"/>
          <p:nvPr/>
        </p:nvSpPr>
        <p:spPr>
          <a:xfrm>
            <a:off x="8275782" y="4306036"/>
            <a:ext cx="1089891" cy="369332"/>
          </a:xfrm>
          <a:prstGeom prst="rect">
            <a:avLst/>
          </a:prstGeom>
          <a:solidFill>
            <a:srgbClr val="00FFFF"/>
          </a:solidFill>
        </p:spPr>
        <p:txBody>
          <a:bodyPr wrap="square" rtlCol="0">
            <a:spAutoFit/>
          </a:bodyPr>
          <a:lstStyle/>
          <a:p>
            <a:r>
              <a:rPr lang="en-US" dirty="0"/>
              <a:t>Label B</a:t>
            </a:r>
          </a:p>
        </p:txBody>
      </p:sp>
      <p:sp>
        <p:nvSpPr>
          <p:cNvPr id="7" name="Minus Sign 6">
            <a:extLst>
              <a:ext uri="{FF2B5EF4-FFF2-40B4-BE49-F238E27FC236}">
                <a16:creationId xmlns:a16="http://schemas.microsoft.com/office/drawing/2014/main" id="{32568090-B1AA-7227-137E-7EAD6C62BCF0}"/>
              </a:ext>
              <a:ext uri="{C183D7F6-B498-43B3-948B-1728B52AA6E4}">
                <adec:decorative xmlns:adec="http://schemas.microsoft.com/office/drawing/2017/decorative" val="1"/>
              </a:ext>
            </a:extLst>
          </p:cNvPr>
          <p:cNvSpPr/>
          <p:nvPr/>
        </p:nvSpPr>
        <p:spPr>
          <a:xfrm>
            <a:off x="6486806" y="2831620"/>
            <a:ext cx="969835" cy="279058"/>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inus Sign 8">
            <a:extLst>
              <a:ext uri="{FF2B5EF4-FFF2-40B4-BE49-F238E27FC236}">
                <a16:creationId xmlns:a16="http://schemas.microsoft.com/office/drawing/2014/main" id="{9C4B3B9E-CBD7-D923-2CAC-1E0388212E01}"/>
              </a:ext>
              <a:ext uri="{C183D7F6-B498-43B3-948B-1728B52AA6E4}">
                <adec:decorative xmlns:adec="http://schemas.microsoft.com/office/drawing/2017/decorative" val="1"/>
              </a:ext>
            </a:extLst>
          </p:cNvPr>
          <p:cNvSpPr/>
          <p:nvPr/>
        </p:nvSpPr>
        <p:spPr>
          <a:xfrm>
            <a:off x="9990283" y="2833799"/>
            <a:ext cx="1147635" cy="285122"/>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32AC21BE-EE94-2598-84A4-46052AB449BD}"/>
              </a:ext>
            </a:extLst>
          </p:cNvPr>
          <p:cNvSpPr>
            <a:spLocks noGrp="1"/>
          </p:cNvSpPr>
          <p:nvPr>
            <p:ph type="sldNum" sz="quarter" idx="12"/>
          </p:nvPr>
        </p:nvSpPr>
        <p:spPr/>
        <p:txBody>
          <a:bodyPr/>
          <a:lstStyle/>
          <a:p>
            <a:fld id="{0088AB57-2DBE-44A3-AE96-942C49E954BF}" type="slidenum">
              <a:rPr lang="en-US" smtClean="0"/>
              <a:pPr/>
              <a:t>30</a:t>
            </a:fld>
            <a:endParaRPr lang="en-US" dirty="0"/>
          </a:p>
        </p:txBody>
      </p:sp>
    </p:spTree>
    <p:extLst>
      <p:ext uri="{BB962C8B-B14F-4D97-AF65-F5344CB8AC3E}">
        <p14:creationId xmlns:p14="http://schemas.microsoft.com/office/powerpoint/2010/main" val="1295889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CD24-5BDA-2946-864A-6F9B8D8F7142}"/>
              </a:ext>
            </a:extLst>
          </p:cNvPr>
          <p:cNvSpPr>
            <a:spLocks noGrp="1"/>
          </p:cNvSpPr>
          <p:nvPr>
            <p:ph type="title"/>
          </p:nvPr>
        </p:nvSpPr>
        <p:spPr/>
        <p:txBody>
          <a:bodyPr>
            <a:normAutofit fontScale="90000"/>
          </a:bodyPr>
          <a:lstStyle/>
          <a:p>
            <a:r>
              <a:rPr lang="en-US" sz="2900" dirty="0">
                <a:latin typeface="+mn-lt"/>
              </a:rPr>
              <a:t>Transportation Operation Services Report for Allotment Funding</a:t>
            </a:r>
            <a:endParaRPr lang="en-US" sz="2900" dirty="0"/>
          </a:p>
        </p:txBody>
      </p:sp>
      <p:sp>
        <p:nvSpPr>
          <p:cNvPr id="3" name="Slide Number Placeholder 2">
            <a:extLst>
              <a:ext uri="{FF2B5EF4-FFF2-40B4-BE49-F238E27FC236}">
                <a16:creationId xmlns:a16="http://schemas.microsoft.com/office/drawing/2014/main" id="{AAF42477-1254-8088-C2D3-DE85EE9E08B0}"/>
              </a:ext>
            </a:extLst>
          </p:cNvPr>
          <p:cNvSpPr>
            <a:spLocks noGrp="1"/>
          </p:cNvSpPr>
          <p:nvPr>
            <p:ph type="sldNum" sz="quarter" idx="12"/>
          </p:nvPr>
        </p:nvSpPr>
        <p:spPr/>
        <p:txBody>
          <a:bodyPr/>
          <a:lstStyle/>
          <a:p>
            <a:fld id="{0088AB57-2DBE-44A3-AE96-942C49E954BF}" type="slidenum">
              <a:rPr lang="en-US" smtClean="0"/>
              <a:pPr/>
              <a:t>31</a:t>
            </a:fld>
            <a:endParaRPr lang="en-US" dirty="0"/>
          </a:p>
        </p:txBody>
      </p:sp>
      <p:sp>
        <p:nvSpPr>
          <p:cNvPr id="4" name="Content Placeholder 3">
            <a:extLst>
              <a:ext uri="{FF2B5EF4-FFF2-40B4-BE49-F238E27FC236}">
                <a16:creationId xmlns:a16="http://schemas.microsoft.com/office/drawing/2014/main" id="{2C313B61-FA4B-91F2-CC30-7860721F3781}"/>
              </a:ext>
            </a:extLst>
          </p:cNvPr>
          <p:cNvSpPr>
            <a:spLocks noGrp="1"/>
          </p:cNvSpPr>
          <p:nvPr>
            <p:ph sz="quarter" idx="13"/>
          </p:nvPr>
        </p:nvSpPr>
        <p:spPr>
          <a:xfrm>
            <a:off x="0" y="1280160"/>
            <a:ext cx="12060936" cy="5441315"/>
          </a:xfrm>
        </p:spPr>
        <p:txBody>
          <a:bodyPr>
            <a:normAutofit/>
          </a:bodyPr>
          <a:lstStyle/>
          <a:p>
            <a:r>
              <a:rPr lang="en-US" sz="2000" b="1" i="0" u="none" strike="noStrike" baseline="0" dirty="0">
                <a:solidFill>
                  <a:srgbClr val="000000"/>
                </a:solidFill>
                <a:latin typeface="Calibri" panose="020F0502020204030204" pitchFamily="34" charset="0"/>
              </a:rPr>
              <a:t>Operations Report - </a:t>
            </a:r>
            <a:r>
              <a:rPr lang="en-US" sz="2000" b="0" i="0" u="none" strike="noStrike" baseline="0" dirty="0">
                <a:solidFill>
                  <a:srgbClr val="000000"/>
                </a:solidFill>
                <a:latin typeface="Calibri" panose="020F0502020204030204" pitchFamily="34" charset="0"/>
              </a:rPr>
              <a:t>asks for information on </a:t>
            </a:r>
            <a:r>
              <a:rPr lang="en-US" sz="2000" b="1" i="0" u="none" strike="noStrike" baseline="0" dirty="0">
                <a:solidFill>
                  <a:srgbClr val="000000"/>
                </a:solidFill>
                <a:latin typeface="Calibri" panose="020F0502020204030204" pitchFamily="34" charset="0"/>
              </a:rPr>
              <a:t>transportation</a:t>
            </a:r>
            <a:r>
              <a:rPr lang="en-US" sz="2000" b="0" i="0" u="none" strike="noStrike" baseline="0" dirty="0">
                <a:solidFill>
                  <a:srgbClr val="000000"/>
                </a:solidFill>
                <a:latin typeface="Calibri" panose="020F0502020204030204" pitchFamily="34" charset="0"/>
              </a:rPr>
              <a:t> </a:t>
            </a:r>
            <a:r>
              <a:rPr lang="en-US" sz="2000" b="1" i="0" u="none" strike="noStrike" baseline="0" dirty="0">
                <a:solidFill>
                  <a:srgbClr val="000000"/>
                </a:solidFill>
                <a:latin typeface="Calibri" panose="020F0502020204030204" pitchFamily="34" charset="0"/>
              </a:rPr>
              <a:t>costs and mileage </a:t>
            </a:r>
            <a:r>
              <a:rPr lang="en-US" sz="2000" b="0" i="0" u="none" strike="noStrike" baseline="0" dirty="0">
                <a:solidFill>
                  <a:srgbClr val="000000"/>
                </a:solidFill>
                <a:latin typeface="Calibri" panose="020F0502020204030204" pitchFamily="34" charset="0"/>
              </a:rPr>
              <a:t>for the school year, as well as for information on </a:t>
            </a:r>
            <a:r>
              <a:rPr lang="en-US" sz="2000" b="1" i="0" u="none" strike="noStrike" baseline="0" dirty="0">
                <a:solidFill>
                  <a:srgbClr val="000000"/>
                </a:solidFill>
                <a:latin typeface="Calibri" panose="020F0502020204030204" pitchFamily="34" charset="0"/>
              </a:rPr>
              <a:t>vehicles used to transport students</a:t>
            </a:r>
            <a:r>
              <a:rPr lang="en-US" sz="2000" dirty="0">
                <a:solidFill>
                  <a:srgbClr val="000000"/>
                </a:solidFill>
                <a:latin typeface="Calibri" panose="020F0502020204030204" pitchFamily="34" charset="0"/>
              </a:rPr>
              <a:t>.</a:t>
            </a:r>
          </a:p>
          <a:p>
            <a:r>
              <a:rPr lang="en-US" sz="1800" b="1" i="1" u="none" strike="noStrike" baseline="0" dirty="0">
                <a:solidFill>
                  <a:srgbClr val="000000"/>
                </a:solidFill>
                <a:latin typeface="Calibri" panose="020F0502020204030204" pitchFamily="34" charset="0"/>
              </a:rPr>
              <a:t>The report must be submitted to the TEA by December 1</a:t>
            </a:r>
            <a:r>
              <a:rPr lang="en-US" sz="1800" b="1"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Generally, the report becomes available for data entry October 1 in which your district determines the start and end dates of its school-year reporting period. However, your district must not report on the same period in both the report for one year and the report for the next year. TEA recommends using a full 12-month period (</a:t>
            </a:r>
            <a:r>
              <a:rPr lang="en-US" sz="1800" b="1" i="1" u="none" strike="noStrike" baseline="0" dirty="0">
                <a:solidFill>
                  <a:srgbClr val="000000"/>
                </a:solidFill>
                <a:latin typeface="Calibri" panose="020F0502020204030204" pitchFamily="34" charset="0"/>
              </a:rPr>
              <a:t>for example, August 1 through July 31) </a:t>
            </a:r>
            <a:r>
              <a:rPr lang="en-US" sz="1800" b="0" i="0" u="none" strike="noStrike" baseline="0" dirty="0">
                <a:solidFill>
                  <a:srgbClr val="000000"/>
                </a:solidFill>
                <a:latin typeface="Calibri" panose="020F0502020204030204" pitchFamily="34" charset="0"/>
              </a:rPr>
              <a:t>as the reporting period. . </a:t>
            </a:r>
          </a:p>
          <a:p>
            <a:r>
              <a:rPr lang="en-US" sz="1800" b="1" i="1" u="none" strike="noStrike" baseline="0" dirty="0">
                <a:latin typeface="Calibri" panose="020F0502020204030204" pitchFamily="34" charset="0"/>
              </a:rPr>
              <a:t>Required Cost Information: </a:t>
            </a:r>
            <a:r>
              <a:rPr lang="en-US" sz="1800" b="0" i="0" u="none" strike="noStrike" baseline="0" dirty="0">
                <a:solidFill>
                  <a:srgbClr val="000000"/>
                </a:solidFill>
                <a:latin typeface="Calibri" panose="020F0502020204030204" pitchFamily="34" charset="0"/>
              </a:rPr>
              <a:t>The report requires your district to enter the costs that reflect the direct and indirect expenditures the district actually incurred to provide student transportation during the school year which:            </a:t>
            </a:r>
          </a:p>
          <a:p>
            <a:pPr lvl="1">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the costs attributable to transportation of </a:t>
            </a:r>
            <a:r>
              <a:rPr lang="en-US" sz="1600" b="1" i="0" u="none" strike="noStrike" baseline="0" dirty="0">
                <a:solidFill>
                  <a:srgbClr val="000000"/>
                </a:solidFill>
                <a:latin typeface="Calibri" panose="020F0502020204030204" pitchFamily="34" charset="0"/>
              </a:rPr>
              <a:t>regular-program students </a:t>
            </a:r>
            <a:r>
              <a:rPr lang="en-US" sz="1600" b="0" i="0" u="none" strike="noStrike" baseline="0" dirty="0">
                <a:solidFill>
                  <a:srgbClr val="000000"/>
                </a:solidFill>
                <a:latin typeface="Calibri" panose="020F0502020204030204" pitchFamily="34" charset="0"/>
              </a:rPr>
              <a:t>(except for those provided private route services) and the costs attributable to transportation of </a:t>
            </a:r>
            <a:r>
              <a:rPr lang="en-US" sz="1600" b="1" i="0" u="none" strike="noStrike" baseline="0" dirty="0">
                <a:solidFill>
                  <a:srgbClr val="000000"/>
                </a:solidFill>
                <a:latin typeface="Calibri" panose="020F0502020204030204" pitchFamily="34" charset="0"/>
              </a:rPr>
              <a:t>special-program students </a:t>
            </a:r>
            <a:r>
              <a:rPr lang="en-US" sz="1600" b="0" i="0" u="none" strike="noStrike" baseline="0" dirty="0">
                <a:solidFill>
                  <a:srgbClr val="000000"/>
                </a:solidFill>
                <a:latin typeface="Calibri" panose="020F0502020204030204" pitchFamily="34" charset="0"/>
              </a:rPr>
              <a:t>(except for those provided private route services). </a:t>
            </a:r>
          </a:p>
          <a:p>
            <a:r>
              <a:rPr lang="en-US" sz="1800" b="1" i="1" u="none" strike="noStrike" baseline="0" dirty="0">
                <a:solidFill>
                  <a:srgbClr val="000000"/>
                </a:solidFill>
                <a:latin typeface="Calibri" panose="020F0502020204030204" pitchFamily="34" charset="0"/>
              </a:rPr>
              <a:t>Your district should make every effort to report the actual costs attributable to each program (regular and special). However, if your district did not account for costs by program during the school year, it may determine the costs to attribute to special-program students using a reasonable percentage of total time worked, miles traveled, or number of motor vehicles or routes operated</a:t>
            </a:r>
            <a:r>
              <a:rPr lang="en-US" sz="2000" b="1" i="1"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The report asks for costs for the following expenditure/expense object code categories. See the accounting codes section in Module 1 of the TEA </a:t>
            </a:r>
            <a:r>
              <a:rPr lang="en-US" sz="1800" b="0" i="1" u="sng" strike="noStrike" baseline="0" dirty="0">
                <a:solidFill>
                  <a:srgbClr val="0000FF"/>
                </a:solidFill>
                <a:latin typeface="Calibri" panose="020F0502020204030204" pitchFamily="34" charset="0"/>
                <a:hlinkClick r:id="rId2"/>
              </a:rPr>
              <a:t>Financial Accountability System Resource Guide </a:t>
            </a:r>
            <a:r>
              <a:rPr lang="en-US" sz="1800" b="0" i="0" u="none" strike="noStrike" baseline="0" dirty="0">
                <a:solidFill>
                  <a:srgbClr val="000000"/>
                </a:solidFill>
                <a:latin typeface="Calibri" panose="020F0502020204030204" pitchFamily="34" charset="0"/>
              </a:rPr>
              <a:t>for more-detailed descriptions of these categories. </a:t>
            </a:r>
          </a:p>
          <a:p>
            <a:r>
              <a:rPr lang="en-US" sz="1800" b="1" dirty="0">
                <a:latin typeface="+mn-lt"/>
              </a:rPr>
              <a:t>Transportation Costs: Object codes 6100-6500 </a:t>
            </a:r>
            <a:r>
              <a:rPr lang="en-US" sz="1800" b="1" i="1" u="sng" dirty="0">
                <a:highlight>
                  <a:srgbClr val="FFFF00"/>
                </a:highlight>
                <a:latin typeface="+mn-lt"/>
              </a:rPr>
              <a:t>See slide pg.28, Exhibit</a:t>
            </a:r>
            <a:endParaRPr lang="en-US" sz="1800" b="0" i="0" u="none" strike="noStrike" baseline="0" dirty="0">
              <a:solidFill>
                <a:srgbClr val="000000"/>
              </a:solidFill>
              <a:highlight>
                <a:srgbClr val="FFFF00"/>
              </a:highlight>
              <a:latin typeface="Calibri" panose="020F0502020204030204" pitchFamily="34" charset="0"/>
            </a:endParaRPr>
          </a:p>
          <a:p>
            <a:r>
              <a:rPr lang="en-US" sz="1800" dirty="0">
                <a:latin typeface="+mn-lt"/>
              </a:rPr>
              <a:t> </a:t>
            </a:r>
            <a:endParaRPr lang="en-US" sz="1800" b="0" i="1" u="sng" strike="noStrike" baseline="0" dirty="0">
              <a:solidFill>
                <a:srgbClr val="000000"/>
              </a:solidFill>
              <a:latin typeface="+mn-lt"/>
            </a:endParaRPr>
          </a:p>
          <a:p>
            <a:endParaRPr lang="en-US" sz="1800" b="0" i="0" u="none" strike="noStrike" baseline="0" dirty="0">
              <a:solidFill>
                <a:srgbClr val="000000"/>
              </a:solidFill>
              <a:latin typeface="Calibri" panose="020F0502020204030204" pitchFamily="34" charset="0"/>
            </a:endParaRPr>
          </a:p>
          <a:p>
            <a:endParaRPr lang="en-US" b="1" i="1" u="sng" dirty="0"/>
          </a:p>
        </p:txBody>
      </p:sp>
    </p:spTree>
    <p:extLst>
      <p:ext uri="{BB962C8B-B14F-4D97-AF65-F5344CB8AC3E}">
        <p14:creationId xmlns:p14="http://schemas.microsoft.com/office/powerpoint/2010/main" val="914392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4D2B-232B-8C1C-9A39-EC1BB4920D4F}"/>
              </a:ext>
            </a:extLst>
          </p:cNvPr>
          <p:cNvSpPr>
            <a:spLocks noGrp="1"/>
          </p:cNvSpPr>
          <p:nvPr>
            <p:ph type="title"/>
          </p:nvPr>
        </p:nvSpPr>
        <p:spPr/>
        <p:txBody>
          <a:bodyPr>
            <a:noAutofit/>
          </a:bodyPr>
          <a:lstStyle/>
          <a:p>
            <a:r>
              <a:rPr lang="en-US" sz="2600" dirty="0">
                <a:latin typeface="+mn-lt"/>
              </a:rPr>
              <a:t>Transportation Operation Services Report for Allotment Funding</a:t>
            </a:r>
            <a:endParaRPr lang="en-US" sz="2600" dirty="0"/>
          </a:p>
        </p:txBody>
      </p:sp>
      <p:sp>
        <p:nvSpPr>
          <p:cNvPr id="3" name="Slide Number Placeholder 2">
            <a:extLst>
              <a:ext uri="{FF2B5EF4-FFF2-40B4-BE49-F238E27FC236}">
                <a16:creationId xmlns:a16="http://schemas.microsoft.com/office/drawing/2014/main" id="{93589517-1059-1609-9B10-3BB5889D6390}"/>
              </a:ext>
            </a:extLst>
          </p:cNvPr>
          <p:cNvSpPr>
            <a:spLocks noGrp="1"/>
          </p:cNvSpPr>
          <p:nvPr>
            <p:ph type="sldNum" sz="quarter" idx="12"/>
          </p:nvPr>
        </p:nvSpPr>
        <p:spPr/>
        <p:txBody>
          <a:bodyPr/>
          <a:lstStyle/>
          <a:p>
            <a:fld id="{0088AB57-2DBE-44A3-AE96-942C49E954BF}" type="slidenum">
              <a:rPr lang="en-US" smtClean="0"/>
              <a:pPr/>
              <a:t>32</a:t>
            </a:fld>
            <a:endParaRPr lang="en-US" dirty="0"/>
          </a:p>
        </p:txBody>
      </p:sp>
      <p:sp>
        <p:nvSpPr>
          <p:cNvPr id="4" name="Content Placeholder 3">
            <a:extLst>
              <a:ext uri="{FF2B5EF4-FFF2-40B4-BE49-F238E27FC236}">
                <a16:creationId xmlns:a16="http://schemas.microsoft.com/office/drawing/2014/main" id="{A99B9A29-684C-20A4-AB1F-4CFCE63635DA}"/>
              </a:ext>
            </a:extLst>
          </p:cNvPr>
          <p:cNvSpPr>
            <a:spLocks noGrp="1"/>
          </p:cNvSpPr>
          <p:nvPr>
            <p:ph sz="quarter" idx="13"/>
          </p:nvPr>
        </p:nvSpPr>
        <p:spPr>
          <a:xfrm>
            <a:off x="100584" y="1179468"/>
            <a:ext cx="11667553" cy="5678532"/>
          </a:xfrm>
        </p:spPr>
        <p:txBody>
          <a:bodyPr>
            <a:noAutofit/>
          </a:bodyPr>
          <a:lstStyle/>
          <a:p>
            <a:pPr marL="285750" indent="-285750">
              <a:buFont typeface="Wingdings" panose="05000000000000000000" pitchFamily="2" charset="2"/>
              <a:buChar char="Ø"/>
            </a:pPr>
            <a:r>
              <a:rPr lang="en-US" sz="1800" b="1" i="0" u="none" strike="noStrike" baseline="0" dirty="0">
                <a:solidFill>
                  <a:srgbClr val="000000"/>
                </a:solidFill>
                <a:latin typeface="Calibri" panose="020F0502020204030204" pitchFamily="34" charset="0"/>
              </a:rPr>
              <a:t>6100 Object Codes: Salaries and Benefits: </a:t>
            </a:r>
            <a:r>
              <a:rPr lang="en-US" sz="1700" i="0" u="none" strike="noStrike" baseline="0" dirty="0">
                <a:solidFill>
                  <a:srgbClr val="000000"/>
                </a:solidFill>
                <a:latin typeface="Calibri" panose="020F0502020204030204" pitchFamily="34" charset="0"/>
              </a:rPr>
              <a:t>Cost of salaries and benefits for professional and nonprofessional employees in transportation-related roles (excluding on-behalf payments to the Teacher Retirement System of Texas). If an employee worked for the district in a student-transportation role and in another capacity, your district must include only the salary and benefits related to the student-transportation part of the employment. </a:t>
            </a:r>
          </a:p>
          <a:p>
            <a:pPr marL="285750" indent="-285750">
              <a:buFont typeface="Wingdings" panose="05000000000000000000" pitchFamily="2" charset="2"/>
              <a:buChar char="Ø"/>
            </a:pPr>
            <a:r>
              <a:rPr lang="en-US" sz="1800" b="1" i="0" u="none" strike="noStrike" baseline="0" dirty="0">
                <a:solidFill>
                  <a:srgbClr val="000000"/>
                </a:solidFill>
                <a:latin typeface="Calibri" panose="020F0502020204030204" pitchFamily="34" charset="0"/>
              </a:rPr>
              <a:t>6200 Object Codes: Purchased and Contracted Services:</a:t>
            </a:r>
            <a:r>
              <a:rPr lang="en-US" sz="1900" b="1" i="0" u="none" strike="noStrike" baseline="0" dirty="0">
                <a:solidFill>
                  <a:srgbClr val="000000"/>
                </a:solidFill>
                <a:latin typeface="Calibri" panose="020F0502020204030204" pitchFamily="34" charset="0"/>
              </a:rPr>
              <a:t> </a:t>
            </a:r>
            <a:r>
              <a:rPr lang="en-US" sz="1700" b="0" i="0" u="none" strike="noStrike" baseline="0" dirty="0">
                <a:solidFill>
                  <a:srgbClr val="000000"/>
                </a:solidFill>
                <a:latin typeface="Calibri" panose="020F0502020204030204" pitchFamily="34" charset="0"/>
              </a:rPr>
              <a:t>Cost of utilities, lease of equipment, and public or commercial contracts for professional services. Your district must not include payments to parents or designated agents for private route services. </a:t>
            </a:r>
          </a:p>
          <a:p>
            <a:pPr marL="285750" indent="-285750">
              <a:buFont typeface="Wingdings" panose="05000000000000000000" pitchFamily="2" charset="2"/>
              <a:buChar char="Ø"/>
            </a:pPr>
            <a:r>
              <a:rPr lang="en-US" sz="1800" b="1" i="0" u="none" strike="noStrike" baseline="0" dirty="0">
                <a:solidFill>
                  <a:srgbClr val="000000"/>
                </a:solidFill>
                <a:latin typeface="Calibri" panose="020F0502020204030204" pitchFamily="34" charset="0"/>
              </a:rPr>
              <a:t>6300 Object Codes: Supplies and Materials: </a:t>
            </a:r>
            <a:r>
              <a:rPr lang="en-US" sz="1700" b="0" i="0" u="none" strike="noStrike" baseline="0" dirty="0">
                <a:solidFill>
                  <a:srgbClr val="000000"/>
                </a:solidFill>
                <a:latin typeface="Calibri" panose="020F0502020204030204" pitchFamily="34" charset="0"/>
              </a:rPr>
              <a:t>Cost of maintenance and operation of vehicles and facilities, such as the cost of oil and fuel. </a:t>
            </a:r>
          </a:p>
          <a:p>
            <a:pPr marL="285750" indent="-285750">
              <a:buFont typeface="Wingdings" panose="05000000000000000000" pitchFamily="2" charset="2"/>
              <a:buChar char="Ø"/>
            </a:pPr>
            <a:r>
              <a:rPr lang="en-US" sz="1800" b="1" i="0" u="none" strike="noStrike" baseline="0" dirty="0">
                <a:solidFill>
                  <a:srgbClr val="000000"/>
                </a:solidFill>
                <a:latin typeface="Calibri" panose="020F0502020204030204" pitchFamily="34" charset="0"/>
              </a:rPr>
              <a:t>6400 Object Codes: Annual Depreciation and Other Operating Expenses: </a:t>
            </a:r>
            <a:r>
              <a:rPr lang="en-US" sz="1700" b="0" i="0" u="none" strike="noStrike" baseline="0" dirty="0">
                <a:solidFill>
                  <a:srgbClr val="000000"/>
                </a:solidFill>
                <a:latin typeface="Calibri" panose="020F0502020204030204" pitchFamily="34" charset="0"/>
              </a:rPr>
              <a:t>Cost of the following:   a</a:t>
            </a:r>
            <a:r>
              <a:rPr lang="en-US" sz="1700" b="1" i="0" u="none" strike="noStrike" baseline="0" dirty="0">
                <a:solidFill>
                  <a:srgbClr val="000000"/>
                </a:solidFill>
                <a:latin typeface="Calibri" panose="020F0502020204030204" pitchFamily="34" charset="0"/>
              </a:rPr>
              <a:t>nnual </a:t>
            </a:r>
            <a:r>
              <a:rPr lang="en-US" sz="1700" b="0" i="0" u="none" strike="noStrike" baseline="0" dirty="0">
                <a:solidFill>
                  <a:srgbClr val="000000"/>
                </a:solidFill>
                <a:latin typeface="Calibri" panose="020F0502020204030204" pitchFamily="34" charset="0"/>
              </a:rPr>
              <a:t>depreciation on purchases of fixed or capital assets (vehicles, facilities, and major equipment acquisitions) </a:t>
            </a:r>
            <a:r>
              <a:rPr lang="en-US" sz="1700" b="0" i="0" u="none" strike="noStrike" baseline="0" dirty="0">
                <a:solidFill>
                  <a:srgbClr val="000000"/>
                </a:solidFill>
                <a:latin typeface="Courier New" panose="02070309020205020404" pitchFamily="49" charset="0"/>
              </a:rPr>
              <a:t>o </a:t>
            </a:r>
            <a:r>
              <a:rPr lang="en-US" sz="1700" b="0" i="0" u="none" strike="noStrike" baseline="0" dirty="0">
                <a:solidFill>
                  <a:srgbClr val="000000"/>
                </a:solidFill>
                <a:latin typeface="Calibri" panose="020F0502020204030204" pitchFamily="34" charset="0"/>
              </a:rPr>
              <a:t>student-transportation-related employee travel, registration and membership fees, subscriptions, insurance, etc</a:t>
            </a:r>
            <a:r>
              <a:rPr lang="en-US" sz="1900" b="0" i="0" u="none" strike="noStrike" baseline="0" dirty="0">
                <a:solidFill>
                  <a:srgbClr val="000000"/>
                </a:solidFill>
                <a:latin typeface="Calibri" panose="020F0502020204030204" pitchFamily="34" charset="0"/>
              </a:rPr>
              <a:t>. </a:t>
            </a:r>
          </a:p>
          <a:p>
            <a:pPr algn="just"/>
            <a:r>
              <a:rPr lang="en-US" sz="1600" b="1" i="0" u="none" strike="noStrike" baseline="0" dirty="0">
                <a:solidFill>
                  <a:srgbClr val="000000"/>
                </a:solidFill>
                <a:latin typeface="Calibri" panose="020F0502020204030204" pitchFamily="34" charset="0"/>
              </a:rPr>
              <a:t>Important</a:t>
            </a:r>
            <a:r>
              <a:rPr lang="en-US" sz="1600" i="0" u="none" strike="noStrike" baseline="0" dirty="0">
                <a:solidFill>
                  <a:srgbClr val="000000"/>
                </a:solidFill>
                <a:latin typeface="Calibri" panose="020F0502020204030204" pitchFamily="34" charset="0"/>
              </a:rPr>
              <a:t> </a:t>
            </a:r>
            <a:r>
              <a:rPr lang="en-US" sz="1600" i="1" u="none" strike="noStrike" baseline="0" dirty="0">
                <a:solidFill>
                  <a:srgbClr val="000000"/>
                </a:solidFill>
                <a:latin typeface="Calibri" panose="020F0502020204030204" pitchFamily="34" charset="0"/>
              </a:rPr>
              <a:t>Your district must not include the full purchase price of a fixed or capital asset. Your district must include only the total annual depreciation of all assets as part of </a:t>
            </a:r>
            <a:r>
              <a:rPr lang="en-US" sz="1600" b="1" i="1" u="none" strike="noStrike" baseline="0" dirty="0">
                <a:solidFill>
                  <a:srgbClr val="000000"/>
                </a:solidFill>
                <a:latin typeface="Calibri" panose="020F0502020204030204" pitchFamily="34" charset="0"/>
              </a:rPr>
              <a:t>object code 6400</a:t>
            </a:r>
            <a:r>
              <a:rPr lang="en-US" sz="1600" i="1" u="none" strike="noStrike" baseline="0" dirty="0">
                <a:solidFill>
                  <a:srgbClr val="000000"/>
                </a:solidFill>
                <a:latin typeface="Calibri" panose="020F0502020204030204" pitchFamily="34" charset="0"/>
              </a:rPr>
              <a:t>. In determining estimated useful life, your district should consider the asset’s present condition, use of the asset, construction type, maintenance policy, and how long the asset is expected to meet service and technology standards</a:t>
            </a:r>
            <a:r>
              <a:rPr lang="en-US" sz="1600" b="1" i="1" u="none" strike="noStrike" baseline="0" dirty="0">
                <a:solidFill>
                  <a:srgbClr val="000000"/>
                </a:solidFill>
                <a:latin typeface="Calibri" panose="020F0502020204030204" pitchFamily="34" charset="0"/>
              </a:rPr>
              <a:t>. </a:t>
            </a:r>
          </a:p>
          <a:p>
            <a:pPr marL="285750" indent="-285750">
              <a:buFont typeface="Wingdings" panose="05000000000000000000" pitchFamily="2" charset="2"/>
              <a:buChar char="Ø"/>
            </a:pPr>
            <a:r>
              <a:rPr lang="en-US" sz="1800" b="1" i="0" u="none" strike="noStrike" baseline="0" dirty="0">
                <a:solidFill>
                  <a:srgbClr val="000000"/>
                </a:solidFill>
                <a:latin typeface="Calibri" panose="020F0502020204030204" pitchFamily="34" charset="0"/>
              </a:rPr>
              <a:t>6500 Object Codes: Debt Service: </a:t>
            </a:r>
            <a:r>
              <a:rPr lang="en-US" sz="1600" b="0" i="0" u="none" strike="noStrike" baseline="0" dirty="0">
                <a:solidFill>
                  <a:srgbClr val="000000"/>
                </a:solidFill>
                <a:latin typeface="Calibri" panose="020F0502020204030204" pitchFamily="34" charset="0"/>
              </a:rPr>
              <a:t>Cost of </a:t>
            </a:r>
            <a:r>
              <a:rPr lang="en-US" sz="1600" b="1" i="0" u="none" strike="noStrike" baseline="0" dirty="0">
                <a:solidFill>
                  <a:srgbClr val="000000"/>
                </a:solidFill>
                <a:latin typeface="Calibri" panose="020F0502020204030204" pitchFamily="34" charset="0"/>
              </a:rPr>
              <a:t>annual </a:t>
            </a:r>
            <a:r>
              <a:rPr lang="en-US" sz="1600" b="0" i="0" u="none" strike="noStrike" baseline="0" dirty="0">
                <a:solidFill>
                  <a:srgbClr val="000000"/>
                </a:solidFill>
                <a:latin typeface="Calibri" panose="020F0502020204030204" pitchFamily="34" charset="0"/>
              </a:rPr>
              <a:t>interest expenses on loans and leases or lease-purchases for items related to student transportation. Your district must </a:t>
            </a:r>
            <a:r>
              <a:rPr lang="en-US" sz="1600" b="1" i="0" u="none" strike="noStrike" baseline="0" dirty="0">
                <a:solidFill>
                  <a:srgbClr val="000000"/>
                </a:solidFill>
                <a:latin typeface="Calibri" panose="020F0502020204030204" pitchFamily="34" charset="0"/>
              </a:rPr>
              <a:t>not </a:t>
            </a:r>
            <a:r>
              <a:rPr lang="en-US" sz="1600" b="0" i="0" u="none" strike="noStrike" baseline="0" dirty="0">
                <a:solidFill>
                  <a:srgbClr val="000000"/>
                </a:solidFill>
                <a:latin typeface="Calibri" panose="020F0502020204030204" pitchFamily="34" charset="0"/>
              </a:rPr>
              <a:t>include annual principal paid </a:t>
            </a:r>
            <a:r>
              <a:rPr lang="en-US" sz="1600" b="0" i="1" u="none" strike="noStrike" baseline="0" dirty="0">
                <a:solidFill>
                  <a:srgbClr val="000000"/>
                </a:solidFill>
                <a:latin typeface="Calibri" panose="020F0502020204030204" pitchFamily="34" charset="0"/>
              </a:rPr>
              <a:t>unless </a:t>
            </a:r>
            <a:r>
              <a:rPr lang="en-US" sz="1600" b="0" i="0" u="none" strike="noStrike" baseline="0" dirty="0">
                <a:solidFill>
                  <a:srgbClr val="000000"/>
                </a:solidFill>
                <a:latin typeface="Calibri" panose="020F0502020204030204" pitchFamily="34" charset="0"/>
              </a:rPr>
              <a:t>the lease is reported under </a:t>
            </a:r>
            <a:r>
              <a:rPr lang="en-US" sz="1600" b="1" i="0" u="none" strike="noStrike" baseline="0" dirty="0">
                <a:solidFill>
                  <a:srgbClr val="000000"/>
                </a:solidFill>
                <a:latin typeface="Calibri" panose="020F0502020204030204" pitchFamily="34" charset="0"/>
              </a:rPr>
              <a:t>function (71) </a:t>
            </a:r>
            <a:r>
              <a:rPr lang="en-US" sz="1600" b="0" i="0" u="none" strike="noStrike" baseline="0" dirty="0">
                <a:solidFill>
                  <a:srgbClr val="000000"/>
                </a:solidFill>
                <a:latin typeface="Calibri" panose="020F0502020204030204" pitchFamily="34" charset="0"/>
              </a:rPr>
              <a:t>and either object code(s</a:t>
            </a:r>
            <a:r>
              <a:rPr lang="en-US" sz="1600" b="1" i="0" u="none" strike="noStrike" baseline="0" dirty="0">
                <a:solidFill>
                  <a:srgbClr val="000000"/>
                </a:solidFill>
                <a:latin typeface="Calibri" panose="020F0502020204030204" pitchFamily="34" charset="0"/>
              </a:rPr>
              <a:t>) 6512 and/or 6522 </a:t>
            </a:r>
            <a:r>
              <a:rPr lang="en-US" sz="1600" b="0" i="0" u="none" strike="noStrike" baseline="0" dirty="0">
                <a:solidFill>
                  <a:srgbClr val="000000"/>
                </a:solidFill>
                <a:latin typeface="Calibri" panose="020F0502020204030204" pitchFamily="34" charset="0"/>
              </a:rPr>
              <a:t>per accounting codes in the Appendices to Module 1 of the </a:t>
            </a:r>
            <a:r>
              <a:rPr lang="en-US" sz="1600" b="0" i="1" u="none" strike="noStrike" baseline="0" dirty="0">
                <a:solidFill>
                  <a:srgbClr val="0000FF"/>
                </a:solidFill>
                <a:latin typeface="Calibri" panose="020F0502020204030204" pitchFamily="34" charset="0"/>
                <a:hlinkClick r:id="rId2"/>
              </a:rPr>
              <a:t>Financial Accountability System Resource Guide </a:t>
            </a:r>
            <a:endParaRPr lang="en-US" sz="1600" b="0" i="0" u="none" strike="noStrike" baseline="0" dirty="0">
              <a:solidFill>
                <a:srgbClr val="0000FF"/>
              </a:solidFill>
              <a:latin typeface="Calibri" panose="020F0502020204030204" pitchFamily="34" charset="0"/>
            </a:endParaRPr>
          </a:p>
          <a:p>
            <a:endParaRPr lang="en-US" sz="2400" b="1" dirty="0">
              <a:latin typeface="+mn-lt"/>
            </a:endParaRPr>
          </a:p>
        </p:txBody>
      </p:sp>
    </p:spTree>
    <p:extLst>
      <p:ext uri="{BB962C8B-B14F-4D97-AF65-F5344CB8AC3E}">
        <p14:creationId xmlns:p14="http://schemas.microsoft.com/office/powerpoint/2010/main" val="2182307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4A43-32A9-9DD7-95AE-83DAE9DE6C83}"/>
              </a:ext>
            </a:extLst>
          </p:cNvPr>
          <p:cNvSpPr>
            <a:spLocks noGrp="1"/>
          </p:cNvSpPr>
          <p:nvPr>
            <p:ph type="title"/>
          </p:nvPr>
        </p:nvSpPr>
        <p:spPr/>
        <p:txBody>
          <a:bodyPr>
            <a:noAutofit/>
          </a:bodyPr>
          <a:lstStyle/>
          <a:p>
            <a:r>
              <a:rPr lang="en-US" sz="2600" dirty="0">
                <a:latin typeface="+mn-lt"/>
              </a:rPr>
              <a:t>Transportation Operation Services Report for Allotment Funding</a:t>
            </a:r>
            <a:endParaRPr lang="en-US" sz="2600" dirty="0"/>
          </a:p>
        </p:txBody>
      </p:sp>
      <p:sp>
        <p:nvSpPr>
          <p:cNvPr id="3" name="Slide Number Placeholder 2">
            <a:extLst>
              <a:ext uri="{FF2B5EF4-FFF2-40B4-BE49-F238E27FC236}">
                <a16:creationId xmlns:a16="http://schemas.microsoft.com/office/drawing/2014/main" id="{9C8816FD-4D9F-980A-C66F-74DD1C65EAC3}"/>
              </a:ext>
            </a:extLst>
          </p:cNvPr>
          <p:cNvSpPr>
            <a:spLocks noGrp="1"/>
          </p:cNvSpPr>
          <p:nvPr>
            <p:ph type="sldNum" sz="quarter" idx="12"/>
          </p:nvPr>
        </p:nvSpPr>
        <p:spPr/>
        <p:txBody>
          <a:bodyPr/>
          <a:lstStyle/>
          <a:p>
            <a:fld id="{0088AB57-2DBE-44A3-AE96-942C49E954BF}" type="slidenum">
              <a:rPr lang="en-US" smtClean="0"/>
              <a:pPr/>
              <a:t>33</a:t>
            </a:fld>
            <a:endParaRPr lang="en-US" dirty="0"/>
          </a:p>
        </p:txBody>
      </p:sp>
      <p:sp>
        <p:nvSpPr>
          <p:cNvPr id="9" name="Content Placeholder 8">
            <a:extLst>
              <a:ext uri="{FF2B5EF4-FFF2-40B4-BE49-F238E27FC236}">
                <a16:creationId xmlns:a16="http://schemas.microsoft.com/office/drawing/2014/main" id="{9B21FDF2-AACD-9CF9-8C30-EF87A92C17C1}"/>
              </a:ext>
            </a:extLst>
          </p:cNvPr>
          <p:cNvSpPr>
            <a:spLocks noGrp="1"/>
          </p:cNvSpPr>
          <p:nvPr>
            <p:ph sz="quarter" idx="13"/>
          </p:nvPr>
        </p:nvSpPr>
        <p:spPr>
          <a:xfrm>
            <a:off x="0" y="1053737"/>
            <a:ext cx="12191999" cy="5667738"/>
          </a:xfrm>
        </p:spPr>
        <p:txBody>
          <a:bodyPr wrap="square">
            <a:normAutofit fontScale="25000" lnSpcReduction="20000"/>
          </a:bodyPr>
          <a:lstStyle/>
          <a:p>
            <a:pPr>
              <a:spcBef>
                <a:spcPts val="600"/>
              </a:spcBef>
            </a:pPr>
            <a:r>
              <a:rPr lang="en-US" sz="7200" b="1" dirty="0">
                <a:latin typeface="+mn-lt"/>
              </a:rPr>
              <a:t>Transportation Costs </a:t>
            </a:r>
            <a:r>
              <a:rPr lang="en-US" sz="7200" dirty="0">
                <a:latin typeface="+mn-lt"/>
              </a:rPr>
              <a:t>for both Regular and Special Education, should be included in the Operations Report as seen in screen shot below under the </a:t>
            </a:r>
            <a:r>
              <a:rPr lang="en-US" sz="7200" b="1" i="1" dirty="0">
                <a:latin typeface="+mn-lt"/>
              </a:rPr>
              <a:t>Cost information</a:t>
            </a:r>
            <a:r>
              <a:rPr lang="en-US" sz="8000" i="1" dirty="0">
                <a:latin typeface="+mn-lt"/>
              </a:rPr>
              <a:t>.</a:t>
            </a:r>
          </a:p>
          <a:p>
            <a:r>
              <a:rPr lang="en-US" sz="6400" b="0" i="0" u="none" strike="noStrike" baseline="0" dirty="0">
                <a:solidFill>
                  <a:srgbClr val="000000"/>
                </a:solidFill>
                <a:latin typeface="Calibri" panose="020F0502020204030204" pitchFamily="34" charset="0"/>
              </a:rPr>
              <a:t>The following costs </a:t>
            </a:r>
            <a:r>
              <a:rPr lang="en-US" sz="6400" b="1" i="0" u="none" strike="noStrike" baseline="0" dirty="0">
                <a:solidFill>
                  <a:srgbClr val="000000"/>
                </a:solidFill>
                <a:latin typeface="Calibri" panose="020F0502020204030204" pitchFamily="34" charset="0"/>
              </a:rPr>
              <a:t>must be </a:t>
            </a:r>
            <a:r>
              <a:rPr lang="en-US" sz="6400" b="0" i="0" u="none" strike="noStrike" baseline="0" dirty="0">
                <a:solidFill>
                  <a:srgbClr val="000000"/>
                </a:solidFill>
                <a:latin typeface="Calibri" panose="020F0502020204030204" pitchFamily="34" charset="0"/>
              </a:rPr>
              <a:t>included in the report: </a:t>
            </a:r>
          </a:p>
          <a:p>
            <a:pPr marL="274320" indent="-274320" algn="just">
              <a:spcBef>
                <a:spcPts val="600"/>
              </a:spcBef>
              <a:buFont typeface="Wingdings" panose="05000000000000000000" pitchFamily="2" charset="2"/>
              <a:buChar char="Ø"/>
            </a:pPr>
            <a:r>
              <a:rPr lang="en-US" sz="5600" b="0" i="0" u="none" strike="noStrike" baseline="0" dirty="0">
                <a:solidFill>
                  <a:srgbClr val="000000"/>
                </a:solidFill>
                <a:latin typeface="Calibri" panose="020F0502020204030204" pitchFamily="34" charset="0"/>
              </a:rPr>
              <a:t>route-related expenses (</a:t>
            </a:r>
            <a:r>
              <a:rPr lang="en-US" sz="5600" b="1" i="0" u="none" strike="noStrike" baseline="0" dirty="0">
                <a:solidFill>
                  <a:srgbClr val="000000"/>
                </a:solidFill>
                <a:latin typeface="Calibri" panose="020F0502020204030204" pitchFamily="34" charset="0"/>
              </a:rPr>
              <a:t>function code 34</a:t>
            </a:r>
            <a:r>
              <a:rPr lang="en-US" sz="5600" b="0" i="0" u="none" strike="noStrike" baseline="0" dirty="0">
                <a:solidFill>
                  <a:srgbClr val="000000"/>
                </a:solidFill>
                <a:latin typeface="Calibri" panose="020F0502020204030204" pitchFamily="34" charset="0"/>
              </a:rPr>
              <a:t>)</a:t>
            </a:r>
          </a:p>
          <a:p>
            <a:pPr indent="-274320">
              <a:spcBef>
                <a:spcPts val="600"/>
              </a:spcBef>
              <a:buFont typeface="Wingdings" panose="05000000000000000000" pitchFamily="2" charset="2"/>
              <a:buChar char="Ø"/>
            </a:pPr>
            <a:r>
              <a:rPr lang="en-US" sz="5600" b="0" i="0" u="none" strike="noStrike" baseline="0" dirty="0">
                <a:solidFill>
                  <a:srgbClr val="000000"/>
                </a:solidFill>
                <a:latin typeface="Calibri" panose="020F0502020204030204" pitchFamily="34" charset="0"/>
              </a:rPr>
              <a:t>student-transportation costs for field trips (</a:t>
            </a:r>
            <a:r>
              <a:rPr lang="en-US" sz="5600" b="1" i="0" u="none" strike="noStrike" baseline="0" dirty="0">
                <a:solidFill>
                  <a:srgbClr val="000000"/>
                </a:solidFill>
                <a:latin typeface="Calibri" panose="020F0502020204030204" pitchFamily="34" charset="0"/>
              </a:rPr>
              <a:t>function code 11</a:t>
            </a:r>
            <a:r>
              <a:rPr lang="en-US" sz="5600" b="0" i="0" u="none" strike="noStrike" baseline="0" dirty="0">
                <a:solidFill>
                  <a:srgbClr val="000000"/>
                </a:solidFill>
                <a:latin typeface="Calibri" panose="020F0502020204030204" pitchFamily="34" charset="0"/>
              </a:rPr>
              <a:t>)</a:t>
            </a:r>
          </a:p>
          <a:p>
            <a:pPr indent="-274320">
              <a:spcBef>
                <a:spcPts val="600"/>
              </a:spcBef>
              <a:buFont typeface="Wingdings" panose="05000000000000000000" pitchFamily="2" charset="2"/>
              <a:buChar char="Ø"/>
            </a:pPr>
            <a:r>
              <a:rPr lang="en-US" sz="5600" b="0" i="0" u="none" strike="noStrike" baseline="0" dirty="0">
                <a:solidFill>
                  <a:srgbClr val="000000"/>
                </a:solidFill>
                <a:latin typeface="Calibri" panose="020F0502020204030204" pitchFamily="34" charset="0"/>
              </a:rPr>
              <a:t>student-transportation costs for extra-and co-curricular activities and events </a:t>
            </a:r>
            <a:r>
              <a:rPr lang="en-US" sz="5600" b="1" i="0" u="none" strike="noStrike" baseline="0" dirty="0">
                <a:solidFill>
                  <a:srgbClr val="000000"/>
                </a:solidFill>
                <a:latin typeface="Calibri" panose="020F0502020204030204" pitchFamily="34" charset="0"/>
              </a:rPr>
              <a:t>(function code 36</a:t>
            </a:r>
            <a:r>
              <a:rPr lang="en-US" sz="5600" b="0" i="0" u="none" strike="noStrike" baseline="0" dirty="0">
                <a:solidFill>
                  <a:srgbClr val="000000"/>
                </a:solidFill>
                <a:latin typeface="Calibri" panose="020F0502020204030204" pitchFamily="34" charset="0"/>
              </a:rPr>
              <a:t>)</a:t>
            </a:r>
          </a:p>
          <a:p>
            <a:pPr indent="-274320">
              <a:spcBef>
                <a:spcPts val="600"/>
              </a:spcBef>
              <a:buSzPct val="97000"/>
              <a:buFont typeface="Wingdings" panose="05000000000000000000" pitchFamily="2" charset="2"/>
              <a:buChar char="Ø"/>
            </a:pPr>
            <a:r>
              <a:rPr lang="en-US" sz="5600" b="0" i="0" u="none" strike="noStrike" baseline="0" dirty="0">
                <a:solidFill>
                  <a:srgbClr val="000000"/>
                </a:solidFill>
                <a:latin typeface="Calibri" panose="020F0502020204030204" pitchFamily="34" charset="0"/>
              </a:rPr>
              <a:t>transportation-related costs incurred for non-school organizations and administrative and support services, regardless of their assigned accounting codes.  Examples: bus monitors and aides under </a:t>
            </a:r>
            <a:r>
              <a:rPr lang="en-US" sz="5600" b="1" i="0" u="none" strike="noStrike" baseline="0" dirty="0">
                <a:solidFill>
                  <a:srgbClr val="000000"/>
                </a:solidFill>
                <a:latin typeface="Calibri" panose="020F0502020204030204" pitchFamily="34" charset="0"/>
              </a:rPr>
              <a:t>function code 52 </a:t>
            </a:r>
            <a:r>
              <a:rPr lang="en-US" sz="5600" b="0" i="0" u="none" strike="noStrike" baseline="0" dirty="0">
                <a:solidFill>
                  <a:srgbClr val="000000"/>
                </a:solidFill>
                <a:latin typeface="Calibri" panose="020F0502020204030204" pitchFamily="34" charset="0"/>
              </a:rPr>
              <a:t>“reclassified transportation expenses” under </a:t>
            </a:r>
            <a:r>
              <a:rPr lang="en-US" sz="5600" b="1" i="0" u="none" strike="noStrike" baseline="0" dirty="0">
                <a:solidFill>
                  <a:srgbClr val="000000"/>
                </a:solidFill>
                <a:latin typeface="Calibri" panose="020F0502020204030204" pitchFamily="34" charset="0"/>
              </a:rPr>
              <a:t>object code 6494</a:t>
            </a:r>
            <a:r>
              <a:rPr lang="en-US" sz="5600" b="0" i="0" u="none" strike="noStrike" baseline="0" dirty="0">
                <a:solidFill>
                  <a:srgbClr val="000000"/>
                </a:solidFill>
                <a:latin typeface="Calibri" panose="020F0502020204030204" pitchFamily="34" charset="0"/>
              </a:rPr>
              <a:t>. </a:t>
            </a:r>
          </a:p>
          <a:p>
            <a:endParaRPr lang="en-US" sz="64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a:p>
            <a:endParaRPr lang="en-US" sz="4000" b="0" i="0" u="none" strike="noStrike" baseline="0" dirty="0">
              <a:solidFill>
                <a:srgbClr val="000000"/>
              </a:solidFill>
              <a:latin typeface="Calibri" panose="020F0502020204030204" pitchFamily="34" charset="0"/>
            </a:endParaRPr>
          </a:p>
          <a:p>
            <a:endParaRPr lang="en-US" sz="6400" b="0" i="0" u="none" strike="noStrike" baseline="0" dirty="0">
              <a:solidFill>
                <a:srgbClr val="000000"/>
              </a:solidFill>
              <a:latin typeface="Calibri" panose="020F0502020204030204" pitchFamily="34" charset="0"/>
            </a:endParaRPr>
          </a:p>
          <a:p>
            <a:pPr>
              <a:spcBef>
                <a:spcPts val="600"/>
              </a:spcBef>
            </a:pPr>
            <a:r>
              <a:rPr lang="en-US" sz="6400" b="0" i="0" u="none" strike="noStrike" baseline="0" dirty="0">
                <a:solidFill>
                  <a:srgbClr val="000000"/>
                </a:solidFill>
                <a:latin typeface="Calibri" panose="020F0502020204030204" pitchFamily="34" charset="0"/>
              </a:rPr>
              <a:t>The following costs </a:t>
            </a:r>
            <a:r>
              <a:rPr lang="en-US" sz="6400" b="1" i="0" u="none" strike="noStrike" baseline="0" dirty="0">
                <a:solidFill>
                  <a:srgbClr val="000000"/>
                </a:solidFill>
                <a:latin typeface="Calibri" panose="020F0502020204030204" pitchFamily="34" charset="0"/>
              </a:rPr>
              <a:t>must not be </a:t>
            </a:r>
            <a:r>
              <a:rPr lang="en-US" sz="6400" b="0" i="0" u="none" strike="noStrike" baseline="0" dirty="0">
                <a:solidFill>
                  <a:srgbClr val="000000"/>
                </a:solidFill>
                <a:latin typeface="Calibri" panose="020F0502020204030204" pitchFamily="34" charset="0"/>
              </a:rPr>
              <a:t>included: </a:t>
            </a:r>
          </a:p>
          <a:p>
            <a:pPr indent="-274320">
              <a:spcBef>
                <a:spcPts val="600"/>
              </a:spcBef>
              <a:buFont typeface="Wingdings" panose="05000000000000000000" pitchFamily="2" charset="2"/>
              <a:buChar char="Ø"/>
            </a:pPr>
            <a:r>
              <a:rPr lang="en-US" sz="5600" b="0" i="0" u="none" strike="noStrike" baseline="0" dirty="0">
                <a:solidFill>
                  <a:srgbClr val="000000"/>
                </a:solidFill>
                <a:latin typeface="Calibri" panose="020F0502020204030204" pitchFamily="34" charset="0"/>
              </a:rPr>
              <a:t>costs related to district vehicles that were not used for student transportation</a:t>
            </a:r>
          </a:p>
          <a:p>
            <a:pPr indent="-274320">
              <a:spcBef>
                <a:spcPts val="600"/>
              </a:spcBef>
              <a:buFont typeface="Wingdings" panose="05000000000000000000" pitchFamily="2" charset="2"/>
              <a:buChar char="Ø"/>
            </a:pPr>
            <a:r>
              <a:rPr lang="en-US" sz="5600" b="0" i="0" u="none" strike="noStrike" baseline="0" dirty="0">
                <a:solidFill>
                  <a:srgbClr val="000000"/>
                </a:solidFill>
                <a:latin typeface="Calibri" panose="020F0502020204030204" pitchFamily="34" charset="0"/>
              </a:rPr>
              <a:t>costs for student transportation provided with rented, chartered, or privately-owned vehicles </a:t>
            </a:r>
          </a:p>
          <a:p>
            <a:pPr indent="-274320">
              <a:spcBef>
                <a:spcPts val="600"/>
              </a:spcBef>
              <a:buFont typeface="Wingdings" panose="05000000000000000000" pitchFamily="2" charset="2"/>
              <a:buChar char="Ø"/>
            </a:pPr>
            <a:r>
              <a:rPr lang="en-US" sz="5600" b="0" i="0" u="none" strike="noStrike" baseline="0" dirty="0">
                <a:solidFill>
                  <a:srgbClr val="000000"/>
                </a:solidFill>
                <a:latin typeface="Calibri" panose="020F0502020204030204" pitchFamily="34" charset="0"/>
              </a:rPr>
              <a:t>costs for “on-behalf” payments to the Teacher Retirement System of Texas (</a:t>
            </a:r>
            <a:r>
              <a:rPr lang="en-US" sz="5600" b="1" i="0" u="none" strike="noStrike" baseline="0" dirty="0">
                <a:solidFill>
                  <a:srgbClr val="000000"/>
                </a:solidFill>
                <a:latin typeface="Calibri" panose="020F0502020204030204" pitchFamily="34" charset="0"/>
              </a:rPr>
              <a:t>under object code 6144</a:t>
            </a:r>
            <a:r>
              <a:rPr lang="en-US" sz="5600" b="0" i="0" u="none" strike="noStrike" baseline="0" dirty="0">
                <a:solidFill>
                  <a:srgbClr val="000000"/>
                </a:solidFill>
                <a:latin typeface="Calibri" panose="020F0502020204030204" pitchFamily="34" charset="0"/>
              </a:rPr>
              <a:t>) </a:t>
            </a:r>
          </a:p>
          <a:p>
            <a:pPr indent="-274320">
              <a:spcBef>
                <a:spcPts val="600"/>
              </a:spcBef>
              <a:buFont typeface="Wingdings" panose="05000000000000000000" pitchFamily="2" charset="2"/>
              <a:buChar char="Ø"/>
            </a:pPr>
            <a:r>
              <a:rPr lang="en-US" sz="5600" b="0" i="0" u="none" strike="noStrike" baseline="0" dirty="0">
                <a:solidFill>
                  <a:srgbClr val="000000"/>
                </a:solidFill>
                <a:latin typeface="Calibri" panose="020F0502020204030204" pitchFamily="34" charset="0"/>
              </a:rPr>
              <a:t>costs for payments to parents or their designated agents for students that your district authorized to receive </a:t>
            </a:r>
            <a:r>
              <a:rPr lang="en-US" sz="5600" b="1" i="0" u="none" strike="noStrike" baseline="0" dirty="0">
                <a:solidFill>
                  <a:srgbClr val="000000"/>
                </a:solidFill>
                <a:latin typeface="Calibri" panose="020F0502020204030204" pitchFamily="34" charset="0"/>
              </a:rPr>
              <a:t>private program </a:t>
            </a:r>
            <a:r>
              <a:rPr lang="en-US" sz="5600" b="0" i="0" u="none" strike="noStrike" baseline="0" dirty="0">
                <a:solidFill>
                  <a:srgbClr val="000000"/>
                </a:solidFill>
                <a:latin typeface="Calibri" panose="020F0502020204030204" pitchFamily="34" charset="0"/>
              </a:rPr>
              <a:t>transportation </a:t>
            </a:r>
          </a:p>
          <a:p>
            <a:pPr>
              <a:spcBef>
                <a:spcPts val="600"/>
              </a:spcBef>
            </a:pPr>
            <a:r>
              <a:rPr lang="en-US" sz="4800" b="1" i="1" u="none" strike="noStrike" baseline="0" dirty="0">
                <a:solidFill>
                  <a:srgbClr val="000000"/>
                </a:solidFill>
                <a:latin typeface="Calibri" panose="020F0502020204030204" pitchFamily="34" charset="0"/>
              </a:rPr>
              <a:t>*</a:t>
            </a:r>
            <a:r>
              <a:rPr lang="en-US" sz="5600" b="1" i="1" u="none" strike="noStrike" baseline="0" dirty="0">
                <a:solidFill>
                  <a:srgbClr val="000000"/>
                </a:solidFill>
                <a:latin typeface="Calibri" panose="020F0502020204030204" pitchFamily="34" charset="0"/>
              </a:rPr>
              <a:t>Your district should round costs to the nearest whole dollar before entering them and enter only positive amounts</a:t>
            </a:r>
            <a:r>
              <a:rPr lang="en-US" sz="5600" b="0" i="0" u="none" strike="noStrike" baseline="0" dirty="0">
                <a:solidFill>
                  <a:srgbClr val="000000"/>
                </a:solidFill>
                <a:latin typeface="Calibri" panose="020F0502020204030204" pitchFamily="34" charset="0"/>
              </a:rPr>
              <a:t>. </a:t>
            </a:r>
            <a:endParaRPr lang="en-US" sz="5600" dirty="0">
              <a:latin typeface="+mn-lt"/>
            </a:endParaRPr>
          </a:p>
          <a:p>
            <a:endParaRPr lang="en-US" sz="2400" dirty="0">
              <a:latin typeface="+mn-lt"/>
            </a:endParaRPr>
          </a:p>
        </p:txBody>
      </p:sp>
      <p:pic>
        <p:nvPicPr>
          <p:cNvPr id="11" name="Picture 10">
            <a:extLst>
              <a:ext uri="{FF2B5EF4-FFF2-40B4-BE49-F238E27FC236}">
                <a16:creationId xmlns:a16="http://schemas.microsoft.com/office/drawing/2014/main" id="{0F03886E-2C79-6B13-4AC7-6EB78150409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193325" y="2826214"/>
            <a:ext cx="5911589" cy="2713901"/>
          </a:xfrm>
          <a:prstGeom prst="rect">
            <a:avLst/>
          </a:prstGeom>
        </p:spPr>
      </p:pic>
      <p:sp>
        <p:nvSpPr>
          <p:cNvPr id="4" name="Minus Sign 3">
            <a:extLst>
              <a:ext uri="{FF2B5EF4-FFF2-40B4-BE49-F238E27FC236}">
                <a16:creationId xmlns:a16="http://schemas.microsoft.com/office/drawing/2014/main" id="{D86D945C-E2C2-4F03-6487-D20A0435E430}"/>
              </a:ext>
              <a:ext uri="{C183D7F6-B498-43B3-948B-1728B52AA6E4}">
                <adec:decorative xmlns:adec="http://schemas.microsoft.com/office/drawing/2017/decorative" val="1"/>
              </a:ext>
            </a:extLst>
          </p:cNvPr>
          <p:cNvSpPr/>
          <p:nvPr/>
        </p:nvSpPr>
        <p:spPr>
          <a:xfrm>
            <a:off x="7636501" y="2826214"/>
            <a:ext cx="854483" cy="53910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7C253F4-8037-D9FC-3D06-6FC69DB55D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1847" y="2826214"/>
            <a:ext cx="4735138" cy="2023203"/>
          </a:xfrm>
          <a:prstGeom prst="rect">
            <a:avLst/>
          </a:prstGeom>
        </p:spPr>
      </p:pic>
      <p:sp>
        <p:nvSpPr>
          <p:cNvPr id="6" name="Minus Sign 5">
            <a:extLst>
              <a:ext uri="{FF2B5EF4-FFF2-40B4-BE49-F238E27FC236}">
                <a16:creationId xmlns:a16="http://schemas.microsoft.com/office/drawing/2014/main" id="{D40AF39F-FDA8-07A0-67B3-DD595077DC41}"/>
              </a:ext>
              <a:ext uri="{C183D7F6-B498-43B3-948B-1728B52AA6E4}">
                <adec:decorative xmlns:adec="http://schemas.microsoft.com/office/drawing/2017/decorative" val="1"/>
              </a:ext>
            </a:extLst>
          </p:cNvPr>
          <p:cNvSpPr/>
          <p:nvPr/>
        </p:nvSpPr>
        <p:spPr>
          <a:xfrm>
            <a:off x="2082531" y="2614154"/>
            <a:ext cx="1596334" cy="66848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DA9DE8B2-F5ED-D5FA-3084-57ED966E3BD4}"/>
              </a:ext>
              <a:ext uri="{C183D7F6-B498-43B3-948B-1728B52AA6E4}">
                <adec:decorative xmlns:adec="http://schemas.microsoft.com/office/drawing/2017/decorative" val="1"/>
              </a:ext>
            </a:extLst>
          </p:cNvPr>
          <p:cNvSpPr/>
          <p:nvPr/>
        </p:nvSpPr>
        <p:spPr>
          <a:xfrm>
            <a:off x="1621208" y="4487076"/>
            <a:ext cx="628650" cy="1714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5658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E389-0E5F-D516-10AA-43F11BB1E3CB}"/>
              </a:ext>
            </a:extLst>
          </p:cNvPr>
          <p:cNvSpPr>
            <a:spLocks noGrp="1"/>
          </p:cNvSpPr>
          <p:nvPr>
            <p:ph type="title"/>
          </p:nvPr>
        </p:nvSpPr>
        <p:spPr/>
        <p:txBody>
          <a:bodyPr>
            <a:normAutofit/>
          </a:bodyPr>
          <a:lstStyle/>
          <a:p>
            <a:r>
              <a:rPr lang="en-US" sz="2600" dirty="0">
                <a:latin typeface="+mn-lt"/>
              </a:rPr>
              <a:t>Transportation Operation Services Report for Allotment Funding</a:t>
            </a:r>
            <a:endParaRPr lang="en-US" sz="2600" dirty="0"/>
          </a:p>
        </p:txBody>
      </p:sp>
      <p:sp>
        <p:nvSpPr>
          <p:cNvPr id="3" name="Slide Number Placeholder 2">
            <a:extLst>
              <a:ext uri="{FF2B5EF4-FFF2-40B4-BE49-F238E27FC236}">
                <a16:creationId xmlns:a16="http://schemas.microsoft.com/office/drawing/2014/main" id="{3B03989C-DCA1-0DDA-5767-5BA21245E8EB}"/>
              </a:ext>
            </a:extLst>
          </p:cNvPr>
          <p:cNvSpPr>
            <a:spLocks noGrp="1"/>
          </p:cNvSpPr>
          <p:nvPr>
            <p:ph type="sldNum" sz="quarter" idx="12"/>
          </p:nvPr>
        </p:nvSpPr>
        <p:spPr/>
        <p:txBody>
          <a:bodyPr/>
          <a:lstStyle/>
          <a:p>
            <a:fld id="{0088AB57-2DBE-44A3-AE96-942C49E954BF}" type="slidenum">
              <a:rPr lang="en-US" smtClean="0"/>
              <a:pPr/>
              <a:t>34</a:t>
            </a:fld>
            <a:endParaRPr lang="en-US" dirty="0"/>
          </a:p>
        </p:txBody>
      </p:sp>
      <p:sp>
        <p:nvSpPr>
          <p:cNvPr id="4" name="Content Placeholder 3">
            <a:extLst>
              <a:ext uri="{FF2B5EF4-FFF2-40B4-BE49-F238E27FC236}">
                <a16:creationId xmlns:a16="http://schemas.microsoft.com/office/drawing/2014/main" id="{343ACC82-F0AB-19F5-922E-F45E8AE2C037}"/>
              </a:ext>
            </a:extLst>
          </p:cNvPr>
          <p:cNvSpPr>
            <a:spLocks noGrp="1"/>
          </p:cNvSpPr>
          <p:nvPr>
            <p:ph sz="quarter" idx="13"/>
          </p:nvPr>
        </p:nvSpPr>
        <p:spPr>
          <a:xfrm>
            <a:off x="83067" y="954157"/>
            <a:ext cx="12058650" cy="5556132"/>
          </a:xfrm>
        </p:spPr>
        <p:txBody>
          <a:bodyPr>
            <a:noAutofit/>
          </a:bodyPr>
          <a:lstStyle/>
          <a:p>
            <a:pPr algn="just"/>
            <a:r>
              <a:rPr lang="en-US" sz="1800" b="1" i="0" u="none" strike="noStrike" baseline="0" dirty="0">
                <a:solidFill>
                  <a:srgbClr val="000000"/>
                </a:solidFill>
                <a:latin typeface="Calibri" panose="020F0502020204030204" pitchFamily="34" charset="0"/>
              </a:rPr>
              <a:t>Transportation Mileage- </a:t>
            </a:r>
            <a:r>
              <a:rPr lang="en-US" sz="1800" i="0" u="none" strike="noStrike" baseline="0" dirty="0">
                <a:solidFill>
                  <a:srgbClr val="000000"/>
                </a:solidFill>
                <a:latin typeface="Calibri" panose="020F0502020204030204" pitchFamily="34" charset="0"/>
              </a:rPr>
              <a:t>this report requires your district to enter all the mileage that motor vehicles operated by your school district, or its contractor traveled to transport students for any purpose during the school year. It asks for this information for the following four categories: </a:t>
            </a:r>
          </a:p>
          <a:p>
            <a:pPr marL="285750" indent="-28575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route-related service </a:t>
            </a:r>
          </a:p>
          <a:p>
            <a:pPr marL="285750" indent="-28575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extra- and cocurricular service </a:t>
            </a:r>
          </a:p>
          <a:p>
            <a:pPr marL="285750" indent="-28575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service for non-school organizations </a:t>
            </a:r>
          </a:p>
          <a:p>
            <a:pPr marL="285750" indent="-28575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“other use” </a:t>
            </a: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9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For each of these categories, your district must report: </a:t>
            </a:r>
          </a:p>
          <a:p>
            <a:pPr marL="285750" indent="-28575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the mileage attributable to transportation of </a:t>
            </a:r>
            <a:r>
              <a:rPr lang="en-US" sz="1600" b="1" i="0" u="none" strike="noStrike" baseline="0" dirty="0">
                <a:solidFill>
                  <a:srgbClr val="000000"/>
                </a:solidFill>
                <a:highlight>
                  <a:srgbClr val="FFFF00"/>
                </a:highlight>
                <a:latin typeface="Calibri" panose="020F0502020204030204" pitchFamily="34" charset="0"/>
              </a:rPr>
              <a:t>regular-program students </a:t>
            </a:r>
            <a:r>
              <a:rPr lang="en-US" sz="1600" b="0" i="0" u="none" strike="noStrike" baseline="0" dirty="0">
                <a:solidFill>
                  <a:srgbClr val="000000"/>
                </a:solidFill>
                <a:latin typeface="Calibri" panose="020F0502020204030204" pitchFamily="34" charset="0"/>
              </a:rPr>
              <a:t>(except for those provided by private route services). </a:t>
            </a:r>
          </a:p>
          <a:p>
            <a:pPr marL="285750" indent="-28575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the mileage attributable to transportation of </a:t>
            </a:r>
            <a:r>
              <a:rPr lang="en-US" sz="1600" b="1" i="0" u="none" strike="noStrike" baseline="0" dirty="0">
                <a:solidFill>
                  <a:srgbClr val="000000"/>
                </a:solidFill>
                <a:highlight>
                  <a:srgbClr val="FFFF00"/>
                </a:highlight>
                <a:latin typeface="Calibri" panose="020F0502020204030204" pitchFamily="34" charset="0"/>
              </a:rPr>
              <a:t>special-program students </a:t>
            </a:r>
            <a:r>
              <a:rPr lang="en-US" sz="1600" b="0" i="0" u="none" strike="noStrike" baseline="0" dirty="0">
                <a:solidFill>
                  <a:srgbClr val="000000"/>
                </a:solidFill>
                <a:latin typeface="Calibri" panose="020F0502020204030204" pitchFamily="34" charset="0"/>
              </a:rPr>
              <a:t>(except for those provided by private route services). </a:t>
            </a:r>
          </a:p>
          <a:p>
            <a:pPr marL="285750" indent="-28575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Remember, if your district did not account for costs by program during the school year, it may determine the costs to attribute to special-program students using a reasonable percentage of total time worked, miles traveled, or number of motor vehicles or routes operated. </a:t>
            </a:r>
          </a:p>
          <a:p>
            <a:r>
              <a:rPr lang="en-US" sz="1800" i="1" u="none" strike="noStrike" baseline="0" dirty="0">
                <a:solidFill>
                  <a:srgbClr val="000000"/>
                </a:solidFill>
                <a:latin typeface="Calibri" panose="020F0502020204030204" pitchFamily="34" charset="0"/>
              </a:rPr>
              <a:t>Your district must round mileage to the nearest whole mile before entering it. For specific instructions on calculating the mileage to be reported, </a:t>
            </a:r>
            <a:r>
              <a:rPr lang="en-US" sz="1800" i="1" u="sng" strike="noStrike" baseline="0" dirty="0">
                <a:solidFill>
                  <a:srgbClr val="0000FF"/>
                </a:solidFill>
                <a:latin typeface="Calibri" panose="020F0502020204030204" pitchFamily="34" charset="0"/>
                <a:hlinkClick r:id="rId2"/>
              </a:rPr>
              <a:t>6.8 How Does Our District Calculate Mileage to Be Reported in the Operations Report? (pg. 30)</a:t>
            </a:r>
            <a:endParaRPr lang="en-US" sz="1800" i="1" dirty="0"/>
          </a:p>
        </p:txBody>
      </p:sp>
      <p:pic>
        <p:nvPicPr>
          <p:cNvPr id="8" name="Picture 7">
            <a:extLst>
              <a:ext uri="{FF2B5EF4-FFF2-40B4-BE49-F238E27FC236}">
                <a16:creationId xmlns:a16="http://schemas.microsoft.com/office/drawing/2014/main" id="{87ABC90B-37CA-B716-DE82-AA84F7A826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70005" y="1508643"/>
            <a:ext cx="7623543" cy="2775810"/>
          </a:xfrm>
          <a:prstGeom prst="rect">
            <a:avLst/>
          </a:prstGeom>
        </p:spPr>
      </p:pic>
    </p:spTree>
    <p:extLst>
      <p:ext uri="{BB962C8B-B14F-4D97-AF65-F5344CB8AC3E}">
        <p14:creationId xmlns:p14="http://schemas.microsoft.com/office/powerpoint/2010/main" val="2588799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B237-9D09-1A40-769E-55F27D33E9EC}"/>
              </a:ext>
            </a:extLst>
          </p:cNvPr>
          <p:cNvSpPr>
            <a:spLocks noGrp="1"/>
          </p:cNvSpPr>
          <p:nvPr>
            <p:ph type="title"/>
          </p:nvPr>
        </p:nvSpPr>
        <p:spPr/>
        <p:txBody>
          <a:bodyPr>
            <a:normAutofit/>
          </a:bodyPr>
          <a:lstStyle/>
          <a:p>
            <a:r>
              <a:rPr lang="en-US" sz="2600" dirty="0">
                <a:latin typeface="+mn-lt"/>
              </a:rPr>
              <a:t>Transportation Operation Services Report for Allotment Funding</a:t>
            </a:r>
            <a:endParaRPr lang="en-US" sz="2600" dirty="0"/>
          </a:p>
        </p:txBody>
      </p:sp>
      <p:sp>
        <p:nvSpPr>
          <p:cNvPr id="3" name="Slide Number Placeholder 2">
            <a:extLst>
              <a:ext uri="{FF2B5EF4-FFF2-40B4-BE49-F238E27FC236}">
                <a16:creationId xmlns:a16="http://schemas.microsoft.com/office/drawing/2014/main" id="{3F407310-4B26-D7B7-0B62-AC5320832FAD}"/>
              </a:ext>
            </a:extLst>
          </p:cNvPr>
          <p:cNvSpPr>
            <a:spLocks noGrp="1"/>
          </p:cNvSpPr>
          <p:nvPr>
            <p:ph type="sldNum" sz="quarter" idx="12"/>
          </p:nvPr>
        </p:nvSpPr>
        <p:spPr/>
        <p:txBody>
          <a:bodyPr/>
          <a:lstStyle/>
          <a:p>
            <a:fld id="{0088AB57-2DBE-44A3-AE96-942C49E954BF}" type="slidenum">
              <a:rPr lang="en-US" smtClean="0"/>
              <a:pPr/>
              <a:t>35</a:t>
            </a:fld>
            <a:endParaRPr lang="en-US" dirty="0"/>
          </a:p>
        </p:txBody>
      </p:sp>
      <p:sp>
        <p:nvSpPr>
          <p:cNvPr id="4" name="Content Placeholder 3">
            <a:extLst>
              <a:ext uri="{FF2B5EF4-FFF2-40B4-BE49-F238E27FC236}">
                <a16:creationId xmlns:a16="http://schemas.microsoft.com/office/drawing/2014/main" id="{CF346E76-D9FC-0CB0-4703-E890359D3EAD}"/>
              </a:ext>
            </a:extLst>
          </p:cNvPr>
          <p:cNvSpPr>
            <a:spLocks noGrp="1"/>
          </p:cNvSpPr>
          <p:nvPr>
            <p:ph sz="quarter" idx="13"/>
          </p:nvPr>
        </p:nvSpPr>
        <p:spPr>
          <a:xfrm>
            <a:off x="0" y="1210490"/>
            <a:ext cx="11768137" cy="5318647"/>
          </a:xfrm>
        </p:spPr>
        <p:txBody>
          <a:bodyPr>
            <a:noAutofit/>
          </a:bodyPr>
          <a:lstStyle/>
          <a:p>
            <a:r>
              <a:rPr lang="en-US" sz="1800" b="1" dirty="0">
                <a:latin typeface="+mn-lt"/>
              </a:rPr>
              <a:t>Transportation Mileage Categories Cont’d:</a:t>
            </a:r>
          </a:p>
          <a:p>
            <a:r>
              <a:rPr lang="en-US" sz="1800" b="1" i="1" u="none" strike="noStrike" baseline="0" dirty="0">
                <a:solidFill>
                  <a:srgbClr val="000000"/>
                </a:solidFill>
                <a:latin typeface="Calibri" panose="020F0502020204030204" pitchFamily="34" charset="0"/>
              </a:rPr>
              <a:t>Route-Related Service: </a:t>
            </a:r>
            <a:endParaRPr lang="en-US" sz="1800" b="0" i="1" u="none" strike="noStrike" baseline="0" dirty="0">
              <a:solidFill>
                <a:srgbClr val="000000"/>
              </a:solidFill>
              <a:latin typeface="Calibri" panose="020F0502020204030204" pitchFamily="34" charset="0"/>
            </a:endParaRPr>
          </a:p>
          <a:p>
            <a:pPr lvl="1">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For this category, your district must report all the mileage for transportation of students to and from school or during the school day for academic, instructional, or educational purposes, regardless of whether the mileage was eligible to be reported on the Route Services Report for allotment purposes. </a:t>
            </a:r>
          </a:p>
          <a:p>
            <a:pPr lvl="1">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In reporting this mileage, your district must </a:t>
            </a:r>
            <a:r>
              <a:rPr lang="en-US" sz="1600" b="1" i="0" u="none" strike="noStrike" baseline="0" dirty="0">
                <a:solidFill>
                  <a:srgbClr val="000000"/>
                </a:solidFill>
                <a:latin typeface="Calibri" panose="020F0502020204030204" pitchFamily="34" charset="0"/>
              </a:rPr>
              <a:t>not </a:t>
            </a:r>
            <a:r>
              <a:rPr lang="en-US" sz="1600" b="0" i="0" u="none" strike="noStrike" baseline="0" dirty="0">
                <a:solidFill>
                  <a:srgbClr val="000000"/>
                </a:solidFill>
                <a:latin typeface="Calibri" panose="020F0502020204030204" pitchFamily="34" charset="0"/>
              </a:rPr>
              <a:t>use the mileage from the Route Services Report. Also, your district must </a:t>
            </a:r>
            <a:r>
              <a:rPr lang="en-US" sz="1600" b="1" i="0" u="none" strike="noStrike" baseline="0" dirty="0">
                <a:solidFill>
                  <a:srgbClr val="000000"/>
                </a:solidFill>
                <a:latin typeface="Calibri" panose="020F0502020204030204" pitchFamily="34" charset="0"/>
              </a:rPr>
              <a:t>not </a:t>
            </a:r>
            <a:r>
              <a:rPr lang="en-US" sz="1600" b="0" i="0" u="none" strike="noStrike" baseline="0" dirty="0">
                <a:solidFill>
                  <a:srgbClr val="000000"/>
                </a:solidFill>
                <a:latin typeface="Calibri" panose="020F0502020204030204" pitchFamily="34" charset="0"/>
              </a:rPr>
              <a:t>include any mileage attributable to the other three reporting categories. </a:t>
            </a:r>
          </a:p>
          <a:p>
            <a:r>
              <a:rPr lang="en-US" sz="1800" b="1" i="1" u="none" strike="noStrike" baseline="0" dirty="0">
                <a:solidFill>
                  <a:srgbClr val="000000"/>
                </a:solidFill>
                <a:latin typeface="Calibri" panose="020F0502020204030204" pitchFamily="34" charset="0"/>
              </a:rPr>
              <a:t>Extra- and Cocurricular Service: </a:t>
            </a:r>
            <a:endParaRPr lang="en-US" sz="1800" b="0" i="1" u="none" strike="noStrike" baseline="0" dirty="0">
              <a:solidFill>
                <a:srgbClr val="000000"/>
              </a:solidFill>
              <a:latin typeface="Calibri" panose="020F0502020204030204" pitchFamily="34" charset="0"/>
            </a:endParaRPr>
          </a:p>
          <a:p>
            <a:pPr lvl="1">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For this category, your district must report all the mileage for transportation of students for school-related activities or events, such as field trips and activities for clubs, sports, and band. </a:t>
            </a:r>
          </a:p>
          <a:p>
            <a:r>
              <a:rPr lang="en-US" sz="1800" b="1" i="1" u="none" strike="noStrike" baseline="0" dirty="0">
                <a:solidFill>
                  <a:srgbClr val="000000"/>
                </a:solidFill>
                <a:latin typeface="Calibri" panose="020F0502020204030204" pitchFamily="34" charset="0"/>
              </a:rPr>
              <a:t>Service for Non-school Organizations: </a:t>
            </a:r>
            <a:endParaRPr lang="en-US" sz="1800" b="0" i="1" u="none" strike="noStrike" baseline="0" dirty="0">
              <a:solidFill>
                <a:srgbClr val="000000"/>
              </a:solidFill>
              <a:latin typeface="Calibri" panose="020F0502020204030204" pitchFamily="34" charset="0"/>
            </a:endParaRPr>
          </a:p>
          <a:p>
            <a:pPr lvl="1">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For this category, your district must report all the mileage for transportation of groups </a:t>
            </a:r>
            <a:r>
              <a:rPr lang="en-US" sz="1600" b="1" i="0" u="none" strike="noStrike" baseline="0" dirty="0">
                <a:solidFill>
                  <a:srgbClr val="000000"/>
                </a:solidFill>
                <a:latin typeface="Calibri" panose="020F0502020204030204" pitchFamily="34" charset="0"/>
              </a:rPr>
              <a:t>other than students or district personnel </a:t>
            </a:r>
            <a:r>
              <a:rPr lang="en-US" sz="1600" b="0" i="0" u="none" strike="noStrike" baseline="0" dirty="0">
                <a:solidFill>
                  <a:srgbClr val="000000"/>
                </a:solidFill>
                <a:latin typeface="Calibri" panose="020F0502020204030204" pitchFamily="34" charset="0"/>
              </a:rPr>
              <a:t>in district school buses. An example would be mileage attributable to contracting with a local organization such as the Boy Scouts or Lions Club for transportation to and from events. </a:t>
            </a:r>
          </a:p>
          <a:p>
            <a:r>
              <a:rPr lang="en-US" sz="1800" b="1" i="1" u="none" strike="noStrike" baseline="0" dirty="0">
                <a:solidFill>
                  <a:srgbClr val="000000"/>
                </a:solidFill>
                <a:latin typeface="Calibri" panose="020F0502020204030204" pitchFamily="34" charset="0"/>
              </a:rPr>
              <a:t>Other Use: </a:t>
            </a:r>
            <a:endParaRPr lang="en-US" sz="1800" b="0" i="1" u="none" strike="noStrike" baseline="0" dirty="0">
              <a:solidFill>
                <a:srgbClr val="000000"/>
              </a:solidFill>
              <a:latin typeface="Calibri" panose="020F0502020204030204" pitchFamily="34" charset="0"/>
            </a:endParaRPr>
          </a:p>
          <a:p>
            <a:pPr lvl="1">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For this category, your district must report all the mileage attributable to incidental operation of school buses, such as vehicle inspection, maintenance, and repair; fueling; and driver training and licensing exams</a:t>
            </a:r>
            <a:r>
              <a:rPr lang="en-US" sz="1200" b="0" i="0" u="none" strike="noStrike" baseline="0" dirty="0">
                <a:solidFill>
                  <a:srgbClr val="000000"/>
                </a:solidFill>
                <a:latin typeface="Calibri" panose="020F0502020204030204" pitchFamily="34" charset="0"/>
              </a:rPr>
              <a:t>.  (</a:t>
            </a:r>
            <a:r>
              <a:rPr lang="en-US" sz="1400" b="0" i="1" u="none" strike="noStrike" baseline="0" dirty="0">
                <a:solidFill>
                  <a:srgbClr val="000000"/>
                </a:solidFill>
                <a:latin typeface="Calibri" panose="020F0502020204030204" pitchFamily="34" charset="0"/>
              </a:rPr>
              <a:t>The amount of this mileage depends on fleet size, the distance buses must travel for fuel, and off-site repairs, and maintenance, and how often and far buses are test driven after mechanics work on them.  Other-use mileage is not typically significant but is never zero) </a:t>
            </a:r>
            <a:endParaRPr lang="en-US" sz="1400" b="1" i="1" dirty="0">
              <a:latin typeface="+mn-lt"/>
            </a:endParaRPr>
          </a:p>
        </p:txBody>
      </p:sp>
    </p:spTree>
    <p:extLst>
      <p:ext uri="{BB962C8B-B14F-4D97-AF65-F5344CB8AC3E}">
        <p14:creationId xmlns:p14="http://schemas.microsoft.com/office/powerpoint/2010/main" val="1288174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10F8-9D3C-DD68-08AF-046A3AB4327E}"/>
              </a:ext>
            </a:extLst>
          </p:cNvPr>
          <p:cNvSpPr>
            <a:spLocks noGrp="1"/>
          </p:cNvSpPr>
          <p:nvPr>
            <p:ph type="title"/>
          </p:nvPr>
        </p:nvSpPr>
        <p:spPr/>
        <p:txBody>
          <a:bodyPr>
            <a:normAutofit/>
          </a:bodyPr>
          <a:lstStyle/>
          <a:p>
            <a:r>
              <a:rPr lang="en-US" sz="2600" dirty="0">
                <a:latin typeface="+mn-lt"/>
              </a:rPr>
              <a:t>Transportation Operation Services Report for Allotment Funding</a:t>
            </a:r>
            <a:endParaRPr lang="en-US" sz="2600" dirty="0"/>
          </a:p>
        </p:txBody>
      </p:sp>
      <p:sp>
        <p:nvSpPr>
          <p:cNvPr id="4" name="Content Placeholder 3">
            <a:extLst>
              <a:ext uri="{FF2B5EF4-FFF2-40B4-BE49-F238E27FC236}">
                <a16:creationId xmlns:a16="http://schemas.microsoft.com/office/drawing/2014/main" id="{5EB41653-3326-9237-0618-7955ABD1C20A}"/>
              </a:ext>
            </a:extLst>
          </p:cNvPr>
          <p:cNvSpPr>
            <a:spLocks noGrp="1"/>
          </p:cNvSpPr>
          <p:nvPr>
            <p:ph sz="quarter" idx="13"/>
          </p:nvPr>
        </p:nvSpPr>
        <p:spPr>
          <a:xfrm>
            <a:off x="8709" y="954157"/>
            <a:ext cx="5460274" cy="5703691"/>
          </a:xfrm>
        </p:spPr>
        <p:txBody>
          <a:bodyPr>
            <a:noAutofit/>
          </a:bodyPr>
          <a:lstStyle/>
          <a:p>
            <a:pPr>
              <a:spcBef>
                <a:spcPts val="0"/>
              </a:spcBef>
            </a:pPr>
            <a:r>
              <a:rPr lang="en-US" sz="1600" b="1" i="0" u="none" strike="noStrike" baseline="0" dirty="0">
                <a:solidFill>
                  <a:srgbClr val="000000"/>
                </a:solidFill>
                <a:latin typeface="Calibri" panose="020F0502020204030204" pitchFamily="34" charset="0"/>
              </a:rPr>
              <a:t>Vehicle Information </a:t>
            </a:r>
            <a:r>
              <a:rPr lang="en-US" sz="1600" b="0" i="0" u="none" strike="noStrike" baseline="0" dirty="0">
                <a:solidFill>
                  <a:srgbClr val="000000"/>
                </a:solidFill>
                <a:latin typeface="Calibri" panose="020F0502020204030204" pitchFamily="34" charset="0"/>
              </a:rPr>
              <a:t>- The Operations Report also asks for the number of district or contractor vehicles that fall under several vehicle categories.</a:t>
            </a:r>
          </a:p>
          <a:p>
            <a:pPr>
              <a:spcBef>
                <a:spcPts val="0"/>
              </a:spcBef>
            </a:pPr>
            <a:r>
              <a:rPr lang="en-US" sz="1600" b="1" i="1" u="none" strike="noStrike" baseline="0" dirty="0">
                <a:solidFill>
                  <a:srgbClr val="000000"/>
                </a:solidFill>
                <a:latin typeface="Calibri" panose="020F0502020204030204" pitchFamily="34" charset="0"/>
              </a:rPr>
              <a:t>Vehicle Summary:</a:t>
            </a:r>
          </a:p>
          <a:p>
            <a:pPr marL="285750" indent="-285750">
              <a:spcBef>
                <a:spcPts val="0"/>
              </a:spcBef>
              <a:buFont typeface="Wingdings" panose="05000000000000000000" pitchFamily="2" charset="2"/>
              <a:buChar char="Ø"/>
            </a:pPr>
            <a:r>
              <a:rPr lang="en-US" sz="1400" b="0" i="0" u="none" strike="noStrike" baseline="0" dirty="0">
                <a:solidFill>
                  <a:srgbClr val="000000"/>
                </a:solidFill>
                <a:latin typeface="Calibri" panose="020F0502020204030204" pitchFamily="34" charset="0"/>
              </a:rPr>
              <a:t>For each of these categories, your district must report:  the number of vehicles used to transport </a:t>
            </a:r>
            <a:r>
              <a:rPr lang="en-US" sz="1400" b="1" i="0" u="none" strike="noStrike" baseline="0" dirty="0">
                <a:solidFill>
                  <a:srgbClr val="000000"/>
                </a:solidFill>
                <a:highlight>
                  <a:srgbClr val="FFFF00"/>
                </a:highlight>
                <a:latin typeface="Calibri" panose="020F0502020204030204" pitchFamily="34" charset="0"/>
              </a:rPr>
              <a:t>regular-program</a:t>
            </a:r>
            <a:r>
              <a:rPr lang="en-US" sz="1400" b="1" i="0" u="none" strike="noStrike" baseline="0" dirty="0">
                <a:solidFill>
                  <a:srgbClr val="000000"/>
                </a:solidFill>
                <a:latin typeface="Calibri" panose="020F0502020204030204" pitchFamily="34" charset="0"/>
              </a:rPr>
              <a:t> </a:t>
            </a:r>
            <a:r>
              <a:rPr lang="en-US" sz="1400" b="1" i="0" u="none" strike="noStrike" baseline="0" dirty="0">
                <a:solidFill>
                  <a:srgbClr val="000000"/>
                </a:solidFill>
                <a:highlight>
                  <a:srgbClr val="FFFF00"/>
                </a:highlight>
                <a:latin typeface="Calibri" panose="020F0502020204030204" pitchFamily="34" charset="0"/>
              </a:rPr>
              <a:t>students,</a:t>
            </a:r>
            <a:r>
              <a:rPr lang="en-US" sz="1400" b="1" i="0" u="none" strike="noStrike" baseline="0" dirty="0">
                <a:solidFill>
                  <a:srgbClr val="000000"/>
                </a:solidFill>
                <a:latin typeface="Calibri" panose="020F0502020204030204" pitchFamily="34" charset="0"/>
              </a:rPr>
              <a:t> </a:t>
            </a:r>
            <a:r>
              <a:rPr lang="en-US" sz="1400" b="0" i="0" u="none" strike="noStrike" baseline="0" dirty="0">
                <a:solidFill>
                  <a:srgbClr val="000000"/>
                </a:solidFill>
                <a:latin typeface="Calibri" panose="020F0502020204030204" pitchFamily="34" charset="0"/>
              </a:rPr>
              <a:t>and the number of vehicles used to transport </a:t>
            </a:r>
            <a:r>
              <a:rPr lang="en-US" sz="1400" b="1" i="0" u="none" strike="noStrike" baseline="0" dirty="0">
                <a:solidFill>
                  <a:srgbClr val="000000"/>
                </a:solidFill>
                <a:highlight>
                  <a:srgbClr val="FFFF00"/>
                </a:highlight>
                <a:latin typeface="Calibri" panose="020F0502020204030204" pitchFamily="34" charset="0"/>
              </a:rPr>
              <a:t>special-program students</a:t>
            </a:r>
            <a:r>
              <a:rPr lang="en-US" sz="1400" b="0" i="0" u="none" strike="noStrike" baseline="0" dirty="0">
                <a:solidFill>
                  <a:srgbClr val="000000"/>
                </a:solidFill>
                <a:latin typeface="Calibri" panose="020F0502020204030204" pitchFamily="34" charset="0"/>
              </a:rPr>
              <a:t>. </a:t>
            </a:r>
          </a:p>
          <a:p>
            <a:pPr marL="285750" indent="-285750">
              <a:spcBef>
                <a:spcPts val="0"/>
              </a:spcBef>
              <a:buFont typeface="Wingdings" panose="05000000000000000000" pitchFamily="2" charset="2"/>
              <a:buChar char="Ø"/>
            </a:pPr>
            <a:r>
              <a:rPr lang="en-US" sz="1400" b="0" i="0" u="none" strike="noStrike" baseline="0" dirty="0">
                <a:solidFill>
                  <a:srgbClr val="000000"/>
                </a:solidFill>
                <a:latin typeface="Calibri" panose="020F0502020204030204" pitchFamily="34" charset="0"/>
              </a:rPr>
              <a:t>Your district must include all owned or leased motor vehicles that the district or its contractor operated on a regular basis or maintained as spare or standby vehicles during the school year primarily for </a:t>
            </a:r>
            <a:r>
              <a:rPr lang="en-US" sz="1400" b="1" i="0" u="none" strike="noStrike" baseline="0" dirty="0">
                <a:solidFill>
                  <a:srgbClr val="000000"/>
                </a:solidFill>
                <a:latin typeface="Calibri" panose="020F0502020204030204" pitchFamily="34" charset="0"/>
              </a:rPr>
              <a:t>student </a:t>
            </a:r>
            <a:r>
              <a:rPr lang="en-US" sz="1400" b="0" i="0" u="none" strike="noStrike" baseline="0" dirty="0">
                <a:solidFill>
                  <a:srgbClr val="000000"/>
                </a:solidFill>
                <a:latin typeface="Calibri" panose="020F0502020204030204" pitchFamily="34" charset="0"/>
              </a:rPr>
              <a:t>transportation. </a:t>
            </a:r>
          </a:p>
          <a:p>
            <a:pPr marL="285750" indent="-285750">
              <a:spcBef>
                <a:spcPts val="0"/>
              </a:spcBef>
              <a:buFont typeface="Wingdings" panose="05000000000000000000" pitchFamily="2" charset="2"/>
              <a:buChar char="Ø"/>
            </a:pPr>
            <a:r>
              <a:rPr lang="en-US" sz="1400" b="0" i="0" u="none" strike="noStrike" baseline="0" dirty="0">
                <a:solidFill>
                  <a:srgbClr val="000000"/>
                </a:solidFill>
                <a:latin typeface="Calibri" panose="020F0502020204030204" pitchFamily="34" charset="0"/>
              </a:rPr>
              <a:t>Your district must </a:t>
            </a:r>
            <a:r>
              <a:rPr lang="en-US" sz="1400" b="1" i="0" u="none" strike="noStrike" baseline="0" dirty="0">
                <a:solidFill>
                  <a:srgbClr val="000000"/>
                </a:solidFill>
                <a:latin typeface="Calibri" panose="020F0502020204030204" pitchFamily="34" charset="0"/>
              </a:rPr>
              <a:t>not </a:t>
            </a:r>
            <a:r>
              <a:rPr lang="en-US" sz="1400" b="0" i="0" u="none" strike="noStrike" baseline="0" dirty="0">
                <a:solidFill>
                  <a:srgbClr val="000000"/>
                </a:solidFill>
                <a:latin typeface="Calibri" panose="020F0502020204030204" pitchFamily="34" charset="0"/>
              </a:rPr>
              <a:t>include rented, chartered, or privately-owned vehicles. </a:t>
            </a:r>
          </a:p>
          <a:p>
            <a:pPr marL="285750" indent="-285750">
              <a:spcBef>
                <a:spcPts val="0"/>
              </a:spcBef>
              <a:buFont typeface="Wingdings" panose="05000000000000000000" pitchFamily="2" charset="2"/>
              <a:buChar char="Ø"/>
            </a:pPr>
            <a:r>
              <a:rPr lang="en-US" sz="1400" b="0" i="0" u="none" strike="noStrike" baseline="0" dirty="0">
                <a:solidFill>
                  <a:srgbClr val="000000"/>
                </a:solidFill>
                <a:latin typeface="Calibri" panose="020F0502020204030204" pitchFamily="34" charset="0"/>
              </a:rPr>
              <a:t>Your district should use the following definitions in determining in which category to report a motor vehicle. The definitions of school bus types are based on those established by the </a:t>
            </a:r>
            <a:r>
              <a:rPr lang="en-US" sz="1400" b="0" i="1" u="none" strike="noStrike" baseline="0" dirty="0">
                <a:solidFill>
                  <a:srgbClr val="000000"/>
                </a:solidFill>
                <a:latin typeface="Calibri" panose="020F0502020204030204" pitchFamily="34" charset="0"/>
                <a:hlinkClick r:id="rId2"/>
              </a:rPr>
              <a:t>Texas Department of Public Safety</a:t>
            </a:r>
            <a:r>
              <a:rPr lang="en-US" sz="1400" b="0" i="0" u="none" strike="noStrike" baseline="0" dirty="0">
                <a:solidFill>
                  <a:srgbClr val="000000"/>
                </a:solidFill>
                <a:latin typeface="Calibri" panose="020F0502020204030204" pitchFamily="34" charset="0"/>
              </a:rPr>
              <a:t>. This publication is adopted annually as a part of the Texas Administrative Code (TAC) through 37 TAC </a:t>
            </a:r>
            <a:r>
              <a:rPr lang="en-US" sz="1400" b="0" i="1" u="sng" strike="noStrike" baseline="0" dirty="0">
                <a:solidFill>
                  <a:srgbClr val="0000FF"/>
                </a:solidFill>
                <a:latin typeface="Calibri" panose="020F0502020204030204" pitchFamily="34" charset="0"/>
                <a:hlinkClick r:id="rId3"/>
              </a:rPr>
              <a:t>§14.52</a:t>
            </a:r>
            <a:r>
              <a:rPr lang="en-US" sz="1400" b="0" i="0" u="none" strike="noStrike" baseline="0" dirty="0">
                <a:solidFill>
                  <a:srgbClr val="000000"/>
                </a:solidFill>
                <a:latin typeface="Calibri" panose="020F0502020204030204" pitchFamily="34" charset="0"/>
              </a:rPr>
              <a:t> (a). </a:t>
            </a:r>
          </a:p>
          <a:p>
            <a:pPr>
              <a:spcBef>
                <a:spcPts val="0"/>
              </a:spcBef>
            </a:pPr>
            <a:r>
              <a:rPr lang="en-US" sz="1600" b="1" i="1" u="none" strike="noStrike" baseline="0" dirty="0">
                <a:solidFill>
                  <a:srgbClr val="000000"/>
                </a:solidFill>
                <a:highlight>
                  <a:srgbClr val="FFFF00"/>
                </a:highlight>
                <a:latin typeface="Calibri" panose="020F0502020204030204" pitchFamily="34" charset="0"/>
              </a:rPr>
              <a:t>School Buses: </a:t>
            </a:r>
            <a:endParaRPr lang="en-US" sz="1600" b="0" i="1" u="none" strike="noStrike" baseline="0" dirty="0">
              <a:solidFill>
                <a:srgbClr val="000000"/>
              </a:solidFill>
              <a:highlight>
                <a:srgbClr val="FFFF00"/>
              </a:highlight>
              <a:latin typeface="Calibri" panose="020F0502020204030204" pitchFamily="34" charset="0"/>
            </a:endParaRPr>
          </a:p>
          <a:p>
            <a:pPr marL="285750" indent="-285750" algn="just">
              <a:spcBef>
                <a:spcPts val="600"/>
              </a:spcBef>
              <a:spcAft>
                <a:spcPts val="600"/>
              </a:spcAft>
              <a:buFont typeface="Wingdings" panose="05000000000000000000" pitchFamily="2" charset="2"/>
              <a:buChar char="Ø"/>
            </a:pPr>
            <a:r>
              <a:rPr lang="en-US" sz="1400" b="1" i="0" u="none" strike="noStrike" baseline="0" dirty="0">
                <a:solidFill>
                  <a:srgbClr val="000000"/>
                </a:solidFill>
                <a:latin typeface="Calibri" panose="020F0502020204030204" pitchFamily="34" charset="0"/>
              </a:rPr>
              <a:t>Type A: </a:t>
            </a:r>
            <a:r>
              <a:rPr lang="en-US" sz="1400" b="0" i="0" u="none" strike="noStrike" baseline="0" dirty="0">
                <a:solidFill>
                  <a:srgbClr val="000000"/>
                </a:solidFill>
                <a:latin typeface="Calibri" panose="020F0502020204030204" pitchFamily="34" charset="0"/>
              </a:rPr>
              <a:t>A Type A school bus is a van conversion or body constructed using a cutaway front-section vehicle with a left-side driver’s door. It has a gross vehicle weight rating (GVWR) of at least 10,000 pounds and no more than 19,500 pounds. The entrance door is behind the front wheels. A Type A school bus is not a single rear-wheel vehicle. </a:t>
            </a:r>
          </a:p>
          <a:p>
            <a:pPr marL="285750" indent="-285750">
              <a:spcBef>
                <a:spcPts val="0"/>
              </a:spcBef>
              <a:buFont typeface="Wingdings" panose="05000000000000000000" pitchFamily="2" charset="2"/>
              <a:buChar char="Ø"/>
            </a:pPr>
            <a:r>
              <a:rPr lang="en-US" sz="1400" b="1" i="0" u="none" strike="noStrike" baseline="0" dirty="0">
                <a:solidFill>
                  <a:srgbClr val="000000"/>
                </a:solidFill>
                <a:latin typeface="Calibri" panose="020F0502020204030204" pitchFamily="34" charset="0"/>
              </a:rPr>
              <a:t>Type B: </a:t>
            </a:r>
            <a:r>
              <a:rPr lang="en-US" sz="1400" b="0" i="0" u="none" strike="noStrike" baseline="0" dirty="0">
                <a:solidFill>
                  <a:srgbClr val="000000"/>
                </a:solidFill>
                <a:latin typeface="Calibri" panose="020F0502020204030204" pitchFamily="34" charset="0"/>
              </a:rPr>
              <a:t>A Type B school bus is constructed using a stripped chassis. It has a GVWR of more than 10,000 pounds. The entrance door is behind the front wheels. </a:t>
            </a:r>
          </a:p>
          <a:p>
            <a:pPr marL="285750" indent="-285750">
              <a:spcBef>
                <a:spcPts val="0"/>
              </a:spcBef>
              <a:buFont typeface="Wingdings" panose="05000000000000000000" pitchFamily="2" charset="2"/>
              <a:buChar char="Ø"/>
            </a:pPr>
            <a:endParaRPr lang="en-US" sz="1400" b="0" i="0" u="none" strike="noStrike" baseline="0" dirty="0">
              <a:solidFill>
                <a:srgbClr val="000000"/>
              </a:solidFill>
              <a:latin typeface="Calibri" panose="020F0502020204030204" pitchFamily="34" charset="0"/>
            </a:endParaRPr>
          </a:p>
          <a:p>
            <a:pPr>
              <a:spcBef>
                <a:spcPts val="0"/>
              </a:spcBef>
            </a:pPr>
            <a:endParaRPr lang="en-US" sz="1600" b="0" i="0" u="none" strike="noStrike" baseline="0" dirty="0">
              <a:solidFill>
                <a:srgbClr val="000000"/>
              </a:solidFill>
              <a:latin typeface="Calibri" panose="020F0502020204030204" pitchFamily="34" charset="0"/>
            </a:endParaRPr>
          </a:p>
        </p:txBody>
      </p:sp>
      <p:pic>
        <p:nvPicPr>
          <p:cNvPr id="6" name="Picture 5">
            <a:extLst>
              <a:ext uri="{FF2B5EF4-FFF2-40B4-BE49-F238E27FC236}">
                <a16:creationId xmlns:a16="http://schemas.microsoft.com/office/drawing/2014/main" id="{CBA15131-0E17-F3A7-4DBB-8EBCCCC1892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68983" y="1012655"/>
            <a:ext cx="6696891" cy="4393745"/>
          </a:xfrm>
          <a:prstGeom prst="rect">
            <a:avLst/>
          </a:prstGeom>
        </p:spPr>
      </p:pic>
      <p:sp>
        <p:nvSpPr>
          <p:cNvPr id="7" name="Arrow: Left 6">
            <a:extLst>
              <a:ext uri="{FF2B5EF4-FFF2-40B4-BE49-F238E27FC236}">
                <a16:creationId xmlns:a16="http://schemas.microsoft.com/office/drawing/2014/main" id="{A0E90ECB-7D15-CCFC-7FEF-050BF4470BAB}"/>
              </a:ext>
              <a:ext uri="{C183D7F6-B498-43B3-948B-1728B52AA6E4}">
                <adec:decorative xmlns:adec="http://schemas.microsoft.com/office/drawing/2017/decorative" val="1"/>
              </a:ext>
            </a:extLst>
          </p:cNvPr>
          <p:cNvSpPr/>
          <p:nvPr/>
        </p:nvSpPr>
        <p:spPr>
          <a:xfrm>
            <a:off x="7158446" y="1227908"/>
            <a:ext cx="348343" cy="200298"/>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13A107-19FE-2168-9EE6-7A59B7626686}"/>
              </a:ext>
            </a:extLst>
          </p:cNvPr>
          <p:cNvSpPr txBox="1"/>
          <p:nvPr/>
        </p:nvSpPr>
        <p:spPr>
          <a:xfrm>
            <a:off x="5551715" y="5447482"/>
            <a:ext cx="6117770"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Your district must appropriately indicate the number of Model 2018 or later school buses acquired (with and without 3-point seatbelts) during the associated school year. If the number of Model 2018 or later buses (with 3-point seat belts) is less than the total number of Model 2018 or later buses, then your </a:t>
            </a:r>
            <a:r>
              <a:rPr kumimoji="0" lang="en-US" sz="1200" b="1" i="1" u="none" strike="noStrike" kern="1200" cap="none" spc="0" normalizeH="0" baseline="0" noProof="0" dirty="0">
                <a:ln>
                  <a:noFill/>
                </a:ln>
                <a:solidFill>
                  <a:srgbClr val="000000"/>
                </a:solidFill>
                <a:effectLst/>
                <a:highlight>
                  <a:srgbClr val="00FFFF"/>
                </a:highlight>
                <a:uLnTx/>
                <a:uFillTx/>
                <a:latin typeface="Calibri" panose="020F0502020204030204" pitchFamily="34" charset="0"/>
                <a:ea typeface="+mn-ea"/>
                <a:cs typeface="+mn-cs"/>
              </a:rPr>
              <a:t>district must enter the date of the board meeting in which it was decided to purchase those Model 2018 or later buses without 3-point seat belts</a:t>
            </a:r>
            <a:r>
              <a:rPr kumimoji="0" lang="en-US" sz="1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Arrow: Left 9">
            <a:extLst>
              <a:ext uri="{FF2B5EF4-FFF2-40B4-BE49-F238E27FC236}">
                <a16:creationId xmlns:a16="http://schemas.microsoft.com/office/drawing/2014/main" id="{3B9154E2-FC45-B24D-7A4B-F1ACEB285CEB}"/>
              </a:ext>
              <a:ext uri="{C183D7F6-B498-43B3-948B-1728B52AA6E4}">
                <adec:decorative xmlns:adec="http://schemas.microsoft.com/office/drawing/2017/decorative" val="1"/>
              </a:ext>
            </a:extLst>
          </p:cNvPr>
          <p:cNvSpPr/>
          <p:nvPr/>
        </p:nvSpPr>
        <p:spPr>
          <a:xfrm>
            <a:off x="8469084" y="5307494"/>
            <a:ext cx="461554" cy="205979"/>
          </a:xfrm>
          <a:prstGeom prst="leftArrow">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6A33D19-F6C3-B8C6-5C19-FAD0D6C022A0}"/>
              </a:ext>
            </a:extLst>
          </p:cNvPr>
          <p:cNvSpPr>
            <a:spLocks noGrp="1"/>
          </p:cNvSpPr>
          <p:nvPr>
            <p:ph type="sldNum" sz="quarter" idx="12"/>
          </p:nvPr>
        </p:nvSpPr>
        <p:spPr/>
        <p:txBody>
          <a:bodyPr/>
          <a:lstStyle/>
          <a:p>
            <a:fld id="{0088AB57-2DBE-44A3-AE96-942C49E954BF}" type="slidenum">
              <a:rPr lang="en-US" smtClean="0"/>
              <a:pPr/>
              <a:t>36</a:t>
            </a:fld>
            <a:endParaRPr lang="en-US" dirty="0"/>
          </a:p>
        </p:txBody>
      </p:sp>
    </p:spTree>
    <p:extLst>
      <p:ext uri="{BB962C8B-B14F-4D97-AF65-F5344CB8AC3E}">
        <p14:creationId xmlns:p14="http://schemas.microsoft.com/office/powerpoint/2010/main" val="3168603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8138-CD6F-1486-C07D-21ADAC818B7E}"/>
              </a:ext>
            </a:extLst>
          </p:cNvPr>
          <p:cNvSpPr>
            <a:spLocks noGrp="1"/>
          </p:cNvSpPr>
          <p:nvPr>
            <p:ph type="title"/>
          </p:nvPr>
        </p:nvSpPr>
        <p:spPr/>
        <p:txBody>
          <a:bodyPr>
            <a:normAutofit/>
          </a:bodyPr>
          <a:lstStyle/>
          <a:p>
            <a:r>
              <a:rPr lang="en-US" sz="2600" dirty="0">
                <a:latin typeface="+mn-lt"/>
              </a:rPr>
              <a:t>Transportation Operation Services Report for Allotment Funding</a:t>
            </a:r>
          </a:p>
        </p:txBody>
      </p:sp>
      <p:sp>
        <p:nvSpPr>
          <p:cNvPr id="12" name="TextBox 11">
            <a:extLst>
              <a:ext uri="{FF2B5EF4-FFF2-40B4-BE49-F238E27FC236}">
                <a16:creationId xmlns:a16="http://schemas.microsoft.com/office/drawing/2014/main" id="{0409F7C1-B905-4E50-4EA8-12F86128FFCF}"/>
              </a:ext>
            </a:extLst>
          </p:cNvPr>
          <p:cNvSpPr txBox="1"/>
          <p:nvPr/>
        </p:nvSpPr>
        <p:spPr>
          <a:xfrm>
            <a:off x="1" y="792480"/>
            <a:ext cx="6274525" cy="2490651"/>
          </a:xfrm>
          <a:prstGeom prst="rect">
            <a:avLst/>
          </a:prstGeom>
          <a:noFill/>
        </p:spPr>
        <p:txBody>
          <a:bodyPr wrap="square">
            <a:noAutofit/>
          </a:bodyPr>
          <a:lstStyle/>
          <a:p>
            <a:r>
              <a:rPr lang="en-US" sz="1600" b="1" i="1" u="none" strike="noStrike" baseline="0" dirty="0">
                <a:solidFill>
                  <a:srgbClr val="000000"/>
                </a:solidFill>
                <a:latin typeface="Calibri" panose="020F0502020204030204" pitchFamily="34" charset="0"/>
              </a:rPr>
              <a:t>Vehicles cont’d</a:t>
            </a:r>
          </a:p>
          <a:p>
            <a:pPr marL="173736" indent="-173736">
              <a:buFont typeface="Wingdings" panose="05000000000000000000" pitchFamily="2" charset="2"/>
              <a:buChar char="Ø"/>
            </a:pPr>
            <a:r>
              <a:rPr lang="en-US" sz="1400" b="1" i="0" u="none" strike="noStrike" baseline="0" dirty="0">
                <a:solidFill>
                  <a:srgbClr val="000000"/>
                </a:solidFill>
                <a:latin typeface="Calibri" panose="020F0502020204030204" pitchFamily="34" charset="0"/>
              </a:rPr>
              <a:t>Type C: </a:t>
            </a:r>
            <a:r>
              <a:rPr lang="en-US" sz="1400" b="0" i="0" u="none" strike="noStrike" baseline="0" dirty="0">
                <a:solidFill>
                  <a:srgbClr val="000000"/>
                </a:solidFill>
                <a:latin typeface="Calibri" panose="020F0502020204030204" pitchFamily="34" charset="0"/>
              </a:rPr>
              <a:t>A Type C school bus is a body installed on a flat-back cowl chassis or an integrated conventional chassis and body combination, with a hood and front fender assembly and a GVWR of more than 10,000 pounds. The engine is in front of the windshield, and the entrance door is behind the front wheels. This type of bus is also known as a conventional school bus. </a:t>
            </a:r>
          </a:p>
          <a:p>
            <a:pPr marL="173736" indent="-173736">
              <a:buFont typeface="Wingdings" panose="05000000000000000000" pitchFamily="2" charset="2"/>
              <a:buChar char="Ø"/>
            </a:pPr>
            <a:r>
              <a:rPr lang="en-US" sz="1400" b="1" i="0" u="none" strike="noStrike" baseline="0" dirty="0">
                <a:solidFill>
                  <a:srgbClr val="000000"/>
                </a:solidFill>
                <a:latin typeface="Calibri" panose="020F0502020204030204" pitchFamily="34" charset="0"/>
              </a:rPr>
              <a:t>Type D: </a:t>
            </a:r>
            <a:r>
              <a:rPr lang="en-US" sz="1400" b="0" i="0" u="none" strike="noStrike" baseline="0" dirty="0">
                <a:solidFill>
                  <a:srgbClr val="000000"/>
                </a:solidFill>
                <a:latin typeface="Calibri" panose="020F0502020204030204" pitchFamily="34" charset="0"/>
              </a:rPr>
              <a:t>A Type D school bus is a body installed on a chassis, with the engine mounted in the front, mid bus, or in the rear. It has a GVWR of more than 10,000 pounds. The engine may be behind the windshield and beside the driver’s seat; between the front and rear axles; or at the rear of the bus, behind the rear wheels. The entrance door is ahead of the front wheels. This type of bus is also known as a transit-style school bus. </a:t>
            </a:r>
            <a:endParaRPr lang="en-US" sz="1400" b="1" i="0" u="none" strike="noStrike" baseline="0" dirty="0">
              <a:solidFill>
                <a:srgbClr val="000000"/>
              </a:solidFill>
              <a:latin typeface="Calibri" panose="020F0502020204030204" pitchFamily="34" charset="0"/>
            </a:endParaRPr>
          </a:p>
          <a:p>
            <a:r>
              <a:rPr lang="en-US" sz="1500" b="1" i="1" u="none" strike="noStrike" baseline="0" dirty="0">
                <a:solidFill>
                  <a:srgbClr val="000000"/>
                </a:solidFill>
                <a:highlight>
                  <a:srgbClr val="00FF00"/>
                </a:highlight>
                <a:latin typeface="Calibri" panose="020F0502020204030204" pitchFamily="34" charset="0"/>
              </a:rPr>
              <a:t>Other Student-Transportation Vehicles: </a:t>
            </a:r>
          </a:p>
          <a:p>
            <a:pPr marL="171450" indent="-171450" algn="just">
              <a:buFont typeface="Wingdings" panose="05000000000000000000" pitchFamily="2" charset="2"/>
              <a:buChar char="Ø"/>
            </a:pPr>
            <a:r>
              <a:rPr lang="en-US" sz="1400" b="1" i="0" u="none" strike="noStrike" baseline="0" dirty="0">
                <a:solidFill>
                  <a:srgbClr val="000000"/>
                </a:solidFill>
                <a:latin typeface="Calibri" panose="020F0502020204030204" pitchFamily="34" charset="0"/>
              </a:rPr>
              <a:t>Passenger Van</a:t>
            </a:r>
            <a:r>
              <a:rPr lang="en-US" sz="1400" b="0" i="0" u="none" strike="noStrike" baseline="0" dirty="0">
                <a:solidFill>
                  <a:srgbClr val="000000"/>
                </a:solidFill>
                <a:latin typeface="Calibri" panose="020F0502020204030204" pitchFamily="34" charset="0"/>
              </a:rPr>
              <a:t>: A passenger van is a motor vehicle, other than a motorcycle or passenger car, designed to transport 15 or fewer passengers, including the driver A passenger van does </a:t>
            </a:r>
            <a:r>
              <a:rPr lang="en-US" sz="1400" b="1" i="0" u="none" strike="noStrike" baseline="0" dirty="0">
                <a:solidFill>
                  <a:srgbClr val="000000"/>
                </a:solidFill>
                <a:latin typeface="Calibri" panose="020F0502020204030204" pitchFamily="34" charset="0"/>
              </a:rPr>
              <a:t>not </a:t>
            </a:r>
            <a:r>
              <a:rPr lang="en-US" sz="1400" b="0" i="0" u="none" strike="noStrike" baseline="0" dirty="0">
                <a:solidFill>
                  <a:srgbClr val="000000"/>
                </a:solidFill>
                <a:latin typeface="Calibri" panose="020F0502020204030204" pitchFamily="34" charset="0"/>
              </a:rPr>
              <a:t>include a minivan or a sport-utility vehicle with a capacity of 10 or fewer. </a:t>
            </a:r>
          </a:p>
          <a:p>
            <a:pPr marL="171450" indent="-171450" algn="l">
              <a:buFont typeface="Wingdings" panose="05000000000000000000" pitchFamily="2" charset="2"/>
              <a:buChar char="Ø"/>
            </a:pPr>
            <a:r>
              <a:rPr lang="en-US" sz="1400" b="1" i="0" u="none" strike="noStrike" baseline="0" dirty="0">
                <a:solidFill>
                  <a:srgbClr val="000000"/>
                </a:solidFill>
                <a:latin typeface="Calibri" panose="020F0502020204030204" pitchFamily="34" charset="0"/>
              </a:rPr>
              <a:t>Passenger Car</a:t>
            </a:r>
            <a:r>
              <a:rPr lang="en-US" sz="1400" b="0" i="0" u="none" strike="noStrike" baseline="0" dirty="0">
                <a:solidFill>
                  <a:srgbClr val="000000"/>
                </a:solidFill>
                <a:latin typeface="Calibri" panose="020F0502020204030204" pitchFamily="34" charset="0"/>
              </a:rPr>
              <a:t>: A passenger car is a motor vehicle, other than a motorcycle, designed to transport 10 or fewer passengers, including the driver.17 A passenger car includes a minivan or sport-utility vehicle with this capacity rating. </a:t>
            </a:r>
          </a:p>
          <a:p>
            <a:pPr marL="171450" indent="-171450" algn="l">
              <a:buFont typeface="Wingdings" panose="05000000000000000000" pitchFamily="2" charset="2"/>
              <a:buChar char="Ø"/>
            </a:pPr>
            <a:r>
              <a:rPr lang="en-US" sz="1400" b="1" i="0" u="none" strike="noStrike" baseline="0" dirty="0">
                <a:solidFill>
                  <a:srgbClr val="000000"/>
                </a:solidFill>
                <a:latin typeface="Calibri" panose="020F0502020204030204" pitchFamily="34" charset="0"/>
              </a:rPr>
              <a:t>Motor Bus or Activity Bus</a:t>
            </a:r>
            <a:r>
              <a:rPr lang="en-US" sz="1400" b="0" i="0" u="none" strike="noStrike" baseline="0" dirty="0">
                <a:solidFill>
                  <a:srgbClr val="000000"/>
                </a:solidFill>
                <a:latin typeface="Calibri" panose="020F0502020204030204" pitchFamily="34" charset="0"/>
              </a:rPr>
              <a:t>: A motor bus or activity bus is a commercial vehicle designed to transport more than 15 passengers, including the driver 19. </a:t>
            </a:r>
          </a:p>
          <a:p>
            <a:pPr algn="l"/>
            <a:r>
              <a:rPr lang="en-US" sz="1400" i="1" u="none" strike="noStrike" baseline="0" dirty="0">
                <a:solidFill>
                  <a:srgbClr val="000000"/>
                </a:solidFill>
                <a:latin typeface="Calibri" panose="020F0502020204030204" pitchFamily="34" charset="0"/>
              </a:rPr>
              <a:t>*</a:t>
            </a:r>
            <a:r>
              <a:rPr lang="en-US" sz="1250" i="1" u="none" strike="noStrike" baseline="0" dirty="0">
                <a:solidFill>
                  <a:srgbClr val="000000"/>
                </a:solidFill>
                <a:latin typeface="Calibri" panose="020F0502020204030204" pitchFamily="34" charset="0"/>
              </a:rPr>
              <a:t>The report also asks your district to indicate whether it uses contracted services and to specify the contractor if the district uses one. If your district contracts with a commercial contractor, a metropolitan or mass transit authority, a juvenile board, or another school district for all or part of its student transportation</a:t>
            </a:r>
            <a:r>
              <a:rPr lang="en-US" sz="1250" i="1" u="none" strike="noStrike" baseline="0" dirty="0">
                <a:solidFill>
                  <a:srgbClr val="000000"/>
                </a:solidFill>
                <a:highlight>
                  <a:srgbClr val="FFFF00"/>
                </a:highlight>
                <a:latin typeface="Calibri" panose="020F0502020204030204" pitchFamily="34" charset="0"/>
              </a:rPr>
              <a:t>, your district must select the </a:t>
            </a:r>
            <a:r>
              <a:rPr lang="en-US" sz="1250" b="1" i="1" u="none" strike="noStrike" baseline="0" dirty="0">
                <a:solidFill>
                  <a:srgbClr val="000000"/>
                </a:solidFill>
                <a:highlight>
                  <a:srgbClr val="FFFF00"/>
                </a:highlight>
                <a:latin typeface="Calibri" panose="020F0502020204030204" pitchFamily="34" charset="0"/>
              </a:rPr>
              <a:t>Yes</a:t>
            </a:r>
            <a:r>
              <a:rPr lang="en-US" sz="1250" i="1" u="none" strike="noStrike" baseline="0" dirty="0">
                <a:solidFill>
                  <a:srgbClr val="000000"/>
                </a:solidFill>
                <a:highlight>
                  <a:srgbClr val="FFFF00"/>
                </a:highlight>
                <a:latin typeface="Calibri" panose="020F0502020204030204" pitchFamily="34" charset="0"/>
              </a:rPr>
              <a:t> option and enter the contractor’s name</a:t>
            </a:r>
            <a:r>
              <a:rPr lang="en-US" sz="1250" b="1" i="1" u="none" strike="noStrike" baseline="0" dirty="0">
                <a:solidFill>
                  <a:srgbClr val="000000"/>
                </a:solidFill>
                <a:highlight>
                  <a:srgbClr val="FFFF00"/>
                </a:highlight>
                <a:latin typeface="Calibri" panose="020F0502020204030204" pitchFamily="34" charset="0"/>
              </a:rPr>
              <a:t>. </a:t>
            </a:r>
          </a:p>
          <a:p>
            <a:pPr algn="l"/>
            <a:endParaRPr lang="en-US" dirty="0"/>
          </a:p>
        </p:txBody>
      </p:sp>
      <p:pic>
        <p:nvPicPr>
          <p:cNvPr id="20" name="Picture 19">
            <a:extLst>
              <a:ext uri="{FF2B5EF4-FFF2-40B4-BE49-F238E27FC236}">
                <a16:creationId xmlns:a16="http://schemas.microsoft.com/office/drawing/2014/main" id="{DB26D312-F75E-F2C3-F8CA-96EB7C5C9A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44343" y="1706879"/>
            <a:ext cx="5625737" cy="4822257"/>
          </a:xfrm>
          <a:prstGeom prst="rect">
            <a:avLst/>
          </a:prstGeom>
        </p:spPr>
      </p:pic>
      <p:sp>
        <p:nvSpPr>
          <p:cNvPr id="22" name="Arrow: Down 21">
            <a:extLst>
              <a:ext uri="{FF2B5EF4-FFF2-40B4-BE49-F238E27FC236}">
                <a16:creationId xmlns:a16="http://schemas.microsoft.com/office/drawing/2014/main" id="{FB49B8B8-6A7C-E2B5-9B1A-DBAF1D96BE75}"/>
              </a:ext>
              <a:ext uri="{C183D7F6-B498-43B3-948B-1728B52AA6E4}">
                <adec:decorative xmlns:adec="http://schemas.microsoft.com/office/drawing/2017/decorative" val="1"/>
              </a:ext>
            </a:extLst>
          </p:cNvPr>
          <p:cNvSpPr/>
          <p:nvPr/>
        </p:nvSpPr>
        <p:spPr>
          <a:xfrm rot="1515351">
            <a:off x="11234736" y="5643426"/>
            <a:ext cx="238125" cy="533400"/>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Left 22">
            <a:extLst>
              <a:ext uri="{FF2B5EF4-FFF2-40B4-BE49-F238E27FC236}">
                <a16:creationId xmlns:a16="http://schemas.microsoft.com/office/drawing/2014/main" id="{A8D3986D-EE1E-A8E0-64ED-C618B7F6B862}"/>
              </a:ext>
              <a:ext uri="{C183D7F6-B498-43B3-948B-1728B52AA6E4}">
                <adec:decorative xmlns:adec="http://schemas.microsoft.com/office/drawing/2017/decorative" val="1"/>
              </a:ext>
            </a:extLst>
          </p:cNvPr>
          <p:cNvSpPr/>
          <p:nvPr/>
        </p:nvSpPr>
        <p:spPr>
          <a:xfrm>
            <a:off x="7698377" y="3681275"/>
            <a:ext cx="426720" cy="167914"/>
          </a:xfrm>
          <a:prstGeom prst="lef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93A9CC33-09F4-C556-D210-AF3A2A58DD20}"/>
              </a:ext>
            </a:extLst>
          </p:cNvPr>
          <p:cNvSpPr txBox="1"/>
          <p:nvPr/>
        </p:nvSpPr>
        <p:spPr>
          <a:xfrm>
            <a:off x="6096000" y="1323355"/>
            <a:ext cx="6165669" cy="461665"/>
          </a:xfrm>
          <a:prstGeom prst="rect">
            <a:avLst/>
          </a:prstGeom>
          <a:noFill/>
        </p:spPr>
        <p:txBody>
          <a:bodyPr wrap="square">
            <a:spAutoFit/>
          </a:bodyPr>
          <a:lstStyle/>
          <a:p>
            <a:r>
              <a:rPr kumimoji="0" lang="en-US" sz="1200" b="1" i="1" u="none" strike="noStrike" kern="1200" cap="none" spc="0" normalizeH="0" baseline="0" noProof="0" dirty="0">
                <a:ln>
                  <a:noFill/>
                </a:ln>
                <a:solidFill>
                  <a:srgbClr val="000000"/>
                </a:solidFill>
                <a:effectLst/>
                <a:highlight>
                  <a:srgbClr val="00FFFF"/>
                </a:highlight>
                <a:uLnTx/>
                <a:uFillTx/>
                <a:latin typeface="Calibri" panose="020F0502020204030204" pitchFamily="34" charset="0"/>
                <a:ea typeface="+mn-ea"/>
                <a:cs typeface="+mn-cs"/>
              </a:rPr>
              <a:t>* Do not include Model 2018 or later buses without 3-point seat belts that were manufactured before September 1, 2017, as stated in the Operation Services Report Template</a:t>
            </a:r>
            <a:r>
              <a:rPr lang="en-US" sz="1200" b="1" i="1" dirty="0">
                <a:solidFill>
                  <a:srgbClr val="000000"/>
                </a:solidFill>
                <a:latin typeface="Calibri" panose="020F0502020204030204" pitchFamily="34" charset="0"/>
              </a:rPr>
              <a:t> </a:t>
            </a:r>
            <a:endParaRPr lang="en-US" b="1" i="1" dirty="0"/>
          </a:p>
        </p:txBody>
      </p:sp>
      <p:sp>
        <p:nvSpPr>
          <p:cNvPr id="4" name="Arrow: Up 3">
            <a:extLst>
              <a:ext uri="{FF2B5EF4-FFF2-40B4-BE49-F238E27FC236}">
                <a16:creationId xmlns:a16="http://schemas.microsoft.com/office/drawing/2014/main" id="{0EA27A39-BC79-5AEC-B813-DB9EB12E0460}"/>
              </a:ext>
              <a:ext uri="{C183D7F6-B498-43B3-948B-1728B52AA6E4}">
                <adec:decorative xmlns:adec="http://schemas.microsoft.com/office/drawing/2017/decorative" val="1"/>
              </a:ext>
            </a:extLst>
          </p:cNvPr>
          <p:cNvSpPr/>
          <p:nvPr/>
        </p:nvSpPr>
        <p:spPr>
          <a:xfrm>
            <a:off x="8699863" y="2063555"/>
            <a:ext cx="226423" cy="566433"/>
          </a:xfrm>
          <a:prstGeom prst="upArrow">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A148377-69F3-723E-6CD9-317C2D7808D8}"/>
              </a:ext>
            </a:extLst>
          </p:cNvPr>
          <p:cNvSpPr>
            <a:spLocks noGrp="1"/>
          </p:cNvSpPr>
          <p:nvPr>
            <p:ph type="sldNum" sz="quarter" idx="12"/>
          </p:nvPr>
        </p:nvSpPr>
        <p:spPr/>
        <p:txBody>
          <a:bodyPr/>
          <a:lstStyle/>
          <a:p>
            <a:fld id="{0088AB57-2DBE-44A3-AE96-942C49E954BF}" type="slidenum">
              <a:rPr lang="en-US" smtClean="0"/>
              <a:pPr/>
              <a:t>37</a:t>
            </a:fld>
            <a:endParaRPr lang="en-US" dirty="0"/>
          </a:p>
        </p:txBody>
      </p:sp>
    </p:spTree>
    <p:extLst>
      <p:ext uri="{BB962C8B-B14F-4D97-AF65-F5344CB8AC3E}">
        <p14:creationId xmlns:p14="http://schemas.microsoft.com/office/powerpoint/2010/main" val="43412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0542-6462-F35B-04A1-5054A4E08BF6}"/>
              </a:ext>
            </a:extLst>
          </p:cNvPr>
          <p:cNvSpPr>
            <a:spLocks noGrp="1"/>
          </p:cNvSpPr>
          <p:nvPr>
            <p:ph type="title"/>
          </p:nvPr>
        </p:nvSpPr>
        <p:spPr/>
        <p:txBody>
          <a:bodyPr>
            <a:normAutofit/>
          </a:bodyPr>
          <a:lstStyle/>
          <a:p>
            <a:r>
              <a:rPr lang="en-US" sz="2600" dirty="0">
                <a:latin typeface="+mn-lt"/>
              </a:rPr>
              <a:t>Vehicle Standards and Bus Operator Requirements</a:t>
            </a:r>
          </a:p>
        </p:txBody>
      </p:sp>
      <p:sp>
        <p:nvSpPr>
          <p:cNvPr id="3" name="Slide Number Placeholder 2">
            <a:extLst>
              <a:ext uri="{FF2B5EF4-FFF2-40B4-BE49-F238E27FC236}">
                <a16:creationId xmlns:a16="http://schemas.microsoft.com/office/drawing/2014/main" id="{D0292120-7150-4CCC-9B54-C4276F061897}"/>
              </a:ext>
            </a:extLst>
          </p:cNvPr>
          <p:cNvSpPr>
            <a:spLocks noGrp="1"/>
          </p:cNvSpPr>
          <p:nvPr>
            <p:ph type="sldNum" sz="quarter" idx="12"/>
          </p:nvPr>
        </p:nvSpPr>
        <p:spPr/>
        <p:txBody>
          <a:bodyPr/>
          <a:lstStyle/>
          <a:p>
            <a:fld id="{0088AB57-2DBE-44A3-AE96-942C49E954BF}" type="slidenum">
              <a:rPr lang="en-US" smtClean="0"/>
              <a:pPr/>
              <a:t>38</a:t>
            </a:fld>
            <a:endParaRPr lang="en-US" dirty="0"/>
          </a:p>
        </p:txBody>
      </p:sp>
      <p:sp>
        <p:nvSpPr>
          <p:cNvPr id="4" name="Content Placeholder 3">
            <a:extLst>
              <a:ext uri="{FF2B5EF4-FFF2-40B4-BE49-F238E27FC236}">
                <a16:creationId xmlns:a16="http://schemas.microsoft.com/office/drawing/2014/main" id="{103BB469-7D49-5BE0-60F9-B3787B7EBD80}"/>
              </a:ext>
            </a:extLst>
          </p:cNvPr>
          <p:cNvSpPr>
            <a:spLocks noGrp="1"/>
          </p:cNvSpPr>
          <p:nvPr>
            <p:ph sz="quarter" idx="13"/>
          </p:nvPr>
        </p:nvSpPr>
        <p:spPr>
          <a:xfrm>
            <a:off x="87086" y="1271452"/>
            <a:ext cx="12017827" cy="5257686"/>
          </a:xfrm>
        </p:spPr>
        <p:txBody>
          <a:bodyPr>
            <a:noAutofit/>
          </a:bodyPr>
          <a:lstStyle/>
          <a:p>
            <a:r>
              <a:rPr lang="en-US" sz="1800" b="1" i="1" u="none" strike="noStrike" baseline="0" dirty="0">
                <a:solidFill>
                  <a:srgbClr val="000000"/>
                </a:solidFill>
                <a:latin typeface="Calibri" panose="020F0502020204030204" pitchFamily="34" charset="0"/>
              </a:rPr>
              <a:t>Vehicles used to transport students on routes must be: </a:t>
            </a:r>
          </a:p>
          <a:p>
            <a:pPr marL="173736" indent="-173736">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owned, leased, or rented by your school district or its approved contractor and </a:t>
            </a:r>
          </a:p>
          <a:p>
            <a:pPr marL="173736" indent="-173736">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operated by fully qualified drivers employed by the district or its contractor in accordance with all applicable statutes and regulations. </a:t>
            </a:r>
          </a:p>
          <a:p>
            <a:r>
              <a:rPr lang="en-US" sz="1800" b="0" i="1" u="none" strike="noStrike" baseline="0" dirty="0">
                <a:solidFill>
                  <a:srgbClr val="000000"/>
                </a:solidFill>
                <a:latin typeface="Calibri" panose="020F0502020204030204" pitchFamily="34" charset="0"/>
              </a:rPr>
              <a:t>*</a:t>
            </a:r>
            <a:r>
              <a:rPr lang="en-US" sz="1600" b="0" i="1" u="none" strike="noStrike" baseline="0" dirty="0">
                <a:solidFill>
                  <a:srgbClr val="000000"/>
                </a:solidFill>
                <a:latin typeface="Calibri" panose="020F0502020204030204" pitchFamily="34" charset="0"/>
              </a:rPr>
              <a:t>The only exception to the preceding requirements is for vehicles used for </a:t>
            </a:r>
            <a:r>
              <a:rPr lang="en-US" sz="1600" b="1" i="1" u="none" strike="noStrike" baseline="0" dirty="0">
                <a:solidFill>
                  <a:srgbClr val="000000"/>
                </a:solidFill>
                <a:latin typeface="Calibri" panose="020F0502020204030204" pitchFamily="34" charset="0"/>
              </a:rPr>
              <a:t>private route services</a:t>
            </a:r>
            <a:r>
              <a:rPr lang="en-US" sz="1600" b="0" i="1" u="none" strike="noStrike" baseline="0" dirty="0">
                <a:solidFill>
                  <a:srgbClr val="000000"/>
                </a:solidFill>
                <a:latin typeface="Calibri" panose="020F0502020204030204" pitchFamily="34" charset="0"/>
              </a:rPr>
              <a:t>. </a:t>
            </a:r>
          </a:p>
          <a:p>
            <a:r>
              <a:rPr lang="en-US" sz="1800" b="1" i="1" u="none" strike="noStrike" baseline="0" dirty="0">
                <a:latin typeface="Calibri" panose="020F0502020204030204" pitchFamily="34" charset="0"/>
              </a:rPr>
              <a:t>Vehicles Used for Routes Serving 10 or More Students: </a:t>
            </a:r>
          </a:p>
          <a:p>
            <a:pPr marL="173736" indent="-173736" algn="just">
              <a:spcBef>
                <a:spcPts val="600"/>
              </a:spcBef>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For a route serving 10 or more students, only a school bus that complies with all federal and state laws and regulations,(</a:t>
            </a:r>
            <a:r>
              <a:rPr lang="en-US" sz="1600" b="0" i="1" u="none" strike="noStrike" baseline="0" dirty="0">
                <a:solidFill>
                  <a:srgbClr val="000000"/>
                </a:solidFill>
                <a:latin typeface="Calibri" panose="020F0502020204030204" pitchFamily="34" charset="0"/>
              </a:rPr>
              <a:t>see Texas Transportation Code (</a:t>
            </a:r>
            <a:r>
              <a:rPr lang="en-US" sz="1600" b="0" i="1" u="none" strike="noStrike" baseline="0" dirty="0">
                <a:solidFill>
                  <a:srgbClr val="000000"/>
                </a:solidFill>
                <a:latin typeface="Calibri" panose="020F0502020204030204" pitchFamily="34" charset="0"/>
                <a:hlinkClick r:id="rId2"/>
              </a:rPr>
              <a:t>Ch. 547</a:t>
            </a:r>
            <a:r>
              <a:rPr lang="en-US" sz="1600" b="0" i="1" u="none" strike="noStrike" baseline="0" dirty="0">
                <a:solidFill>
                  <a:srgbClr val="000000"/>
                </a:solidFill>
                <a:latin typeface="Calibri" panose="020F0502020204030204" pitchFamily="34" charset="0"/>
              </a:rPr>
              <a:t>), (37 TAC Ch. 14, </a:t>
            </a:r>
            <a:r>
              <a:rPr lang="en-US" sz="1600" b="0" i="1" u="sng" strike="noStrike" baseline="0" dirty="0">
                <a:solidFill>
                  <a:srgbClr val="0000FF"/>
                </a:solidFill>
                <a:latin typeface="Calibri" panose="020F0502020204030204" pitchFamily="34" charset="0"/>
                <a:hlinkClick r:id="rId3"/>
              </a:rPr>
              <a:t>Subchapter D, School Bus Safety Standards</a:t>
            </a:r>
            <a:r>
              <a:rPr lang="en-US" sz="1600" i="1" dirty="0">
                <a:solidFill>
                  <a:srgbClr val="000000"/>
                </a:solidFill>
                <a:latin typeface="Calibri" panose="020F0502020204030204" pitchFamily="34" charset="0"/>
              </a:rPr>
              <a:t>), and TEC </a:t>
            </a:r>
            <a:r>
              <a:rPr lang="en-US" sz="1600" b="0" i="1" u="sng" strike="noStrike" baseline="0" dirty="0">
                <a:solidFill>
                  <a:srgbClr val="0000FF"/>
                </a:solidFill>
                <a:latin typeface="Calibri" panose="020F0502020204030204" pitchFamily="34" charset="0"/>
                <a:hlinkClick r:id="rId4"/>
              </a:rPr>
              <a:t>§34.002</a:t>
            </a:r>
            <a:r>
              <a:rPr lang="en-US" sz="1600" b="0" i="0" u="none" strike="noStrike" baseline="0" dirty="0">
                <a:solidFill>
                  <a:srgbClr val="000000"/>
                </a:solidFill>
                <a:latin typeface="Calibri" panose="020F0502020204030204" pitchFamily="34" charset="0"/>
              </a:rPr>
              <a:t>) for guidance and </a:t>
            </a:r>
            <a:r>
              <a:rPr lang="en-US" sz="1600" dirty="0">
                <a:solidFill>
                  <a:srgbClr val="000000"/>
                </a:solidFill>
                <a:latin typeface="Calibri" panose="020F0502020204030204" pitchFamily="34" charset="0"/>
              </a:rPr>
              <a:t>requirements</a:t>
            </a:r>
            <a:r>
              <a:rPr lang="en-US" sz="1600" b="0" i="0" u="none" strike="noStrike" baseline="0" dirty="0">
                <a:solidFill>
                  <a:srgbClr val="000000"/>
                </a:solidFill>
                <a:latin typeface="Calibri" panose="020F0502020204030204" pitchFamily="34" charset="0"/>
              </a:rPr>
              <a:t>.  *</a:t>
            </a:r>
            <a:r>
              <a:rPr lang="en-US" sz="1600" b="0" i="1" u="none" strike="noStrike" baseline="0" dirty="0">
                <a:solidFill>
                  <a:srgbClr val="000000"/>
                </a:solidFill>
                <a:latin typeface="Calibri" panose="020F0502020204030204" pitchFamily="34" charset="0"/>
              </a:rPr>
              <a:t>The only exception to these requirements, a contracted route service provided by a </a:t>
            </a:r>
            <a:r>
              <a:rPr lang="en-US" sz="1600" b="1" i="1" u="none" strike="noStrike" baseline="0" dirty="0">
                <a:solidFill>
                  <a:srgbClr val="000000"/>
                </a:solidFill>
                <a:latin typeface="Calibri" panose="020F0502020204030204" pitchFamily="34" charset="0"/>
              </a:rPr>
              <a:t>mass transit authority motor bus</a:t>
            </a:r>
            <a:r>
              <a:rPr lang="en-US" sz="1600" b="0" i="1" u="none" strike="noStrike" baseline="0" dirty="0">
                <a:solidFill>
                  <a:srgbClr val="000000"/>
                </a:solidFill>
                <a:latin typeface="Calibri" panose="020F0502020204030204" pitchFamily="34" charset="0"/>
              </a:rPr>
              <a:t>. </a:t>
            </a:r>
          </a:p>
          <a:p>
            <a:pPr>
              <a:spcBef>
                <a:spcPts val="600"/>
              </a:spcBef>
            </a:pPr>
            <a:r>
              <a:rPr lang="en-US" sz="1600" i="1" u="none" strike="noStrike" baseline="0" dirty="0">
                <a:solidFill>
                  <a:srgbClr val="000000"/>
                </a:solidFill>
                <a:latin typeface="Calibri" panose="020F0502020204030204" pitchFamily="34" charset="0"/>
              </a:rPr>
              <a:t>Your district must ensure that students are </a:t>
            </a:r>
            <a:r>
              <a:rPr lang="en-US" sz="1600" b="1" i="1" u="none" strike="noStrike" baseline="0" dirty="0">
                <a:solidFill>
                  <a:srgbClr val="000000"/>
                </a:solidFill>
                <a:latin typeface="Calibri" panose="020F0502020204030204" pitchFamily="34" charset="0"/>
              </a:rPr>
              <a:t>not required </a:t>
            </a:r>
            <a:r>
              <a:rPr lang="en-US" sz="1600" i="1" u="none" strike="noStrike" baseline="0" dirty="0">
                <a:solidFill>
                  <a:srgbClr val="000000"/>
                </a:solidFill>
                <a:latin typeface="Calibri" panose="020F0502020204030204" pitchFamily="34" charset="0"/>
              </a:rPr>
              <a:t>or </a:t>
            </a:r>
            <a:r>
              <a:rPr lang="en-US" sz="1600" b="1" i="1" u="none" strike="noStrike" baseline="0" dirty="0">
                <a:solidFill>
                  <a:srgbClr val="000000"/>
                </a:solidFill>
                <a:latin typeface="Calibri" panose="020F0502020204030204" pitchFamily="34" charset="0"/>
              </a:rPr>
              <a:t>allowed to stand </a:t>
            </a:r>
            <a:r>
              <a:rPr lang="en-US" sz="1600" i="1" u="none" strike="noStrike" baseline="0" dirty="0">
                <a:solidFill>
                  <a:srgbClr val="000000"/>
                </a:solidFill>
                <a:latin typeface="Calibri" panose="020F0502020204030204" pitchFamily="34" charset="0"/>
              </a:rPr>
              <a:t>on a school bus that is in motion, (</a:t>
            </a:r>
            <a:r>
              <a:rPr lang="en-US" sz="1400" i="1" u="none" strike="noStrike" baseline="0" dirty="0">
                <a:solidFill>
                  <a:srgbClr val="000000"/>
                </a:solidFill>
                <a:latin typeface="Calibri" panose="020F0502020204030204" pitchFamily="34" charset="0"/>
              </a:rPr>
              <a:t>TEC, </a:t>
            </a:r>
            <a:r>
              <a:rPr lang="en-US" sz="1400" i="1" u="sng" strike="noStrike" baseline="0" dirty="0">
                <a:solidFill>
                  <a:schemeClr val="accent1">
                    <a:lumMod val="75000"/>
                  </a:schemeClr>
                </a:solidFill>
                <a:latin typeface="Calibri" panose="020F0502020204030204" pitchFamily="34" charset="0"/>
                <a:hlinkClick r:id="rId5">
                  <a:extLst>
                    <a:ext uri="{A12FA001-AC4F-418D-AE19-62706E023703}">
                      <ahyp:hlinkClr xmlns:ahyp="http://schemas.microsoft.com/office/drawing/2018/hyperlinkcolor" val="tx"/>
                    </a:ext>
                  </a:extLst>
                </a:hlinkClick>
              </a:rPr>
              <a:t>§34.004)</a:t>
            </a:r>
            <a:r>
              <a:rPr lang="en-US" sz="1400" i="1" u="none" strike="noStrike" baseline="0" dirty="0">
                <a:solidFill>
                  <a:schemeClr val="accent1">
                    <a:lumMod val="75000"/>
                  </a:schemeClr>
                </a:solidFill>
                <a:latin typeface="Calibri" panose="020F0502020204030204" pitchFamily="34" charset="0"/>
                <a:hlinkClick r:id="rId5">
                  <a:extLst>
                    <a:ext uri="{A12FA001-AC4F-418D-AE19-62706E023703}">
                      <ahyp:hlinkClr xmlns:ahyp="http://schemas.microsoft.com/office/drawing/2018/hyperlinkcolor" val="tx"/>
                    </a:ext>
                  </a:extLst>
                </a:hlinkClick>
              </a:rPr>
              <a:t> </a:t>
            </a:r>
            <a:endParaRPr lang="en-US" sz="1400" i="1" u="none" strike="noStrike" baseline="0" dirty="0">
              <a:solidFill>
                <a:schemeClr val="accent1">
                  <a:lumMod val="75000"/>
                </a:schemeClr>
              </a:solidFill>
              <a:latin typeface="Calibri" panose="020F0502020204030204" pitchFamily="34" charset="0"/>
            </a:endParaRPr>
          </a:p>
          <a:p>
            <a:pPr>
              <a:spcBef>
                <a:spcPts val="600"/>
              </a:spcBef>
            </a:pPr>
            <a:r>
              <a:rPr lang="en-US" sz="1800" b="1" i="1" u="none" strike="noStrike" baseline="0" dirty="0">
                <a:latin typeface="Calibri" panose="020F0502020204030204" pitchFamily="34" charset="0"/>
              </a:rPr>
              <a:t>Vehicles Used for Routes Serving 9 or Fewer Students: </a:t>
            </a:r>
            <a:endParaRPr lang="en-US" sz="1800" b="0" i="1" u="none" strike="noStrike" baseline="0" dirty="0">
              <a:latin typeface="Calibri" panose="020F0502020204030204" pitchFamily="34" charset="0"/>
            </a:endParaRPr>
          </a:p>
          <a:p>
            <a:pPr marL="173736" indent="-173736">
              <a:spcBef>
                <a:spcPts val="600"/>
              </a:spcBef>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For a route serving 9 or fewer students, a school bus or a passenger car may be used.  However, if a passenger car is used the number of passengers in the vehicle must not exceed the manufacturer-designed seating capacity of the vehicle, and each passenger must be properly secured by a safety belt or an appropriate child safety seat restraint system; (</a:t>
            </a:r>
            <a:r>
              <a:rPr lang="en-US" sz="1600" b="0" i="1" u="none" strike="noStrike" baseline="0" dirty="0">
                <a:solidFill>
                  <a:srgbClr val="000000"/>
                </a:solidFill>
                <a:latin typeface="Calibri" panose="020F0502020204030204" pitchFamily="34" charset="0"/>
              </a:rPr>
              <a:t>Texas Transportation Code,</a:t>
            </a:r>
            <a:r>
              <a:rPr lang="en-US" sz="1600" b="0" i="1" u="none" strike="noStrike" baseline="0" dirty="0">
                <a:solidFill>
                  <a:schemeClr val="accent1">
                    <a:lumMod val="75000"/>
                  </a:schemeClr>
                </a:solidFill>
                <a:latin typeface="Calibri" panose="020F0502020204030204" pitchFamily="34" charset="0"/>
              </a:rPr>
              <a:t> </a:t>
            </a:r>
            <a:r>
              <a:rPr lang="en-US" sz="1600" b="0" i="1" u="sng" strike="noStrike" baseline="0" dirty="0">
                <a:solidFill>
                  <a:schemeClr val="accent1">
                    <a:lumMod val="75000"/>
                  </a:schemeClr>
                </a:solidFill>
                <a:latin typeface="Calibri" panose="020F0502020204030204" pitchFamily="34" charset="0"/>
                <a:hlinkClick r:id="rId6"/>
              </a:rPr>
              <a:t>§545.412</a:t>
            </a:r>
            <a:r>
              <a:rPr lang="en-US" sz="1600" b="0" i="1" u="none" strike="noStrike" baseline="0" dirty="0">
                <a:solidFill>
                  <a:srgbClr val="000000"/>
                </a:solidFill>
                <a:latin typeface="Calibri" panose="020F0502020204030204" pitchFamily="34" charset="0"/>
              </a:rPr>
              <a:t> and </a:t>
            </a:r>
            <a:r>
              <a:rPr lang="en-US" sz="1600" b="0" i="1" u="sng" strike="noStrike" baseline="0" dirty="0">
                <a:solidFill>
                  <a:srgbClr val="0000FF"/>
                </a:solidFill>
                <a:latin typeface="Calibri" panose="020F0502020204030204" pitchFamily="34" charset="0"/>
                <a:hlinkClick r:id="rId7"/>
              </a:rPr>
              <a:t>§545.413</a:t>
            </a:r>
            <a:r>
              <a:rPr lang="en-US" sz="1600" b="0" i="0" u="none" strike="noStrike" baseline="0" dirty="0">
                <a:solidFill>
                  <a:srgbClr val="000000"/>
                </a:solidFill>
                <a:latin typeface="Calibri" panose="020F0502020204030204" pitchFamily="34" charset="0"/>
              </a:rPr>
              <a:t>).  </a:t>
            </a:r>
          </a:p>
          <a:p>
            <a:pPr marL="859536" lvl="1" indent="-173736">
              <a:spcBef>
                <a:spcPts val="600"/>
              </a:spcBef>
              <a:buFont typeface="Wingdings" panose="05000000000000000000" pitchFamily="2" charset="2"/>
              <a:buChar char="Ø"/>
            </a:pPr>
            <a:r>
              <a:rPr lang="en-US" sz="1400" b="0" i="0" u="none" strike="noStrike" baseline="0" dirty="0">
                <a:latin typeface="Calibri" panose="020F0502020204030204" pitchFamily="34" charset="0"/>
              </a:rPr>
              <a:t>A child younger than five years of age and fewer than 36 inches in height must be in a child safety seat restraint system. </a:t>
            </a:r>
          </a:p>
          <a:p>
            <a:pPr marL="859536" lvl="1" indent="-173736">
              <a:spcBef>
                <a:spcPts val="600"/>
              </a:spcBef>
              <a:buFont typeface="Wingdings" panose="05000000000000000000" pitchFamily="2" charset="2"/>
              <a:buChar char="Ø"/>
            </a:pPr>
            <a:r>
              <a:rPr lang="en-US" sz="1400" dirty="0">
                <a:latin typeface="Calibri" panose="020F0502020204030204" pitchFamily="34" charset="0"/>
              </a:rPr>
              <a:t> </a:t>
            </a:r>
            <a:r>
              <a:rPr lang="en-US" sz="1400" b="0" i="0" u="none" strike="noStrike" baseline="0" dirty="0">
                <a:latin typeface="Calibri" panose="020F0502020204030204" pitchFamily="34" charset="0"/>
              </a:rPr>
              <a:t>A child younger than 17 years of age who is not required to be in a child safety seat restraint system must be buckled into the vehicle with a safety belt. </a:t>
            </a:r>
          </a:p>
          <a:p>
            <a:pPr marL="173736" indent="-173736">
              <a:spcBef>
                <a:spcPts val="600"/>
              </a:spcBef>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  A passenger car is a motor vehicle, other than a motorcycle, designed or rated by the manufacturer to accommodate 10 or fewer passengers, including the driver; (</a:t>
            </a:r>
            <a:r>
              <a:rPr lang="en-US" sz="1600" b="0" i="1" u="none" strike="noStrike" baseline="0" dirty="0">
                <a:solidFill>
                  <a:srgbClr val="000000"/>
                </a:solidFill>
                <a:latin typeface="Calibri" panose="020F0502020204030204" pitchFamily="34" charset="0"/>
              </a:rPr>
              <a:t>Texas Transportation Code, </a:t>
            </a:r>
            <a:r>
              <a:rPr lang="en-US" sz="1600" b="0" i="1" u="none" strike="noStrike" baseline="0" dirty="0">
                <a:solidFill>
                  <a:srgbClr val="000000"/>
                </a:solidFill>
                <a:latin typeface="Calibri" panose="020F0502020204030204" pitchFamily="34" charset="0"/>
                <a:hlinkClick r:id="rId8"/>
              </a:rPr>
              <a:t>§541.201</a:t>
            </a:r>
            <a:r>
              <a:rPr lang="en-US" sz="1600" i="1" dirty="0">
                <a:solidFill>
                  <a:srgbClr val="000000"/>
                </a:solidFill>
                <a:latin typeface="Calibri" panose="020F0502020204030204" pitchFamily="34" charset="0"/>
              </a:rPr>
              <a:t>).</a:t>
            </a:r>
            <a:r>
              <a:rPr lang="en-US" sz="1600" b="0" i="1" strike="noStrike" baseline="0" dirty="0">
                <a:solidFill>
                  <a:srgbClr val="0000FF"/>
                </a:solidFill>
                <a:latin typeface="Calibri" panose="020F0502020204030204" pitchFamily="34" charset="0"/>
              </a:rPr>
              <a:t> </a:t>
            </a:r>
            <a:r>
              <a:rPr lang="en-US" sz="1600" b="0" i="0" u="none" strike="noStrike" baseline="0" dirty="0">
                <a:solidFill>
                  <a:srgbClr val="000000"/>
                </a:solidFill>
                <a:latin typeface="Calibri" panose="020F0502020204030204" pitchFamily="34" charset="0"/>
              </a:rPr>
              <a:t>A </a:t>
            </a:r>
            <a:r>
              <a:rPr lang="en-US" sz="1600" b="1" i="0" u="none" strike="noStrike" baseline="0" dirty="0">
                <a:solidFill>
                  <a:srgbClr val="000000"/>
                </a:solidFill>
                <a:latin typeface="Calibri" panose="020F0502020204030204" pitchFamily="34" charset="0"/>
              </a:rPr>
              <a:t>passenger car includes a minivan or sport-utility vehicle </a:t>
            </a:r>
            <a:r>
              <a:rPr lang="en-US" sz="1600" b="0" i="0" u="none" strike="noStrike" baseline="0" dirty="0">
                <a:solidFill>
                  <a:srgbClr val="000000"/>
                </a:solidFill>
                <a:latin typeface="Calibri" panose="020F0502020204030204" pitchFamily="34" charset="0"/>
              </a:rPr>
              <a:t>with this capacity rating. </a:t>
            </a:r>
          </a:p>
          <a:p>
            <a:endParaRPr lang="en-US" sz="1800" b="0" i="0" u="none" strike="noStrike" baseline="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04607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D128-9F36-D45E-9945-4CAD0549AA12}"/>
              </a:ext>
            </a:extLst>
          </p:cNvPr>
          <p:cNvSpPr>
            <a:spLocks noGrp="1"/>
          </p:cNvSpPr>
          <p:nvPr>
            <p:ph type="title"/>
          </p:nvPr>
        </p:nvSpPr>
        <p:spPr/>
        <p:txBody>
          <a:bodyPr/>
          <a:lstStyle/>
          <a:p>
            <a:r>
              <a:rPr kumimoji="0" lang="en-US" sz="2600" b="1" i="0" u="none" strike="noStrike" kern="1200" cap="none" spc="0" normalizeH="0" baseline="0" noProof="0" dirty="0">
                <a:ln>
                  <a:noFill/>
                </a:ln>
                <a:solidFill>
                  <a:srgbClr val="3C6EBE"/>
                </a:solidFill>
                <a:effectLst/>
                <a:uLnTx/>
                <a:uFillTx/>
                <a:latin typeface="Calibri" panose="020F0502020204030204"/>
                <a:ea typeface="+mj-ea"/>
                <a:cs typeface="+mj-cs"/>
              </a:rPr>
              <a:t>Vehicle Standards and Bus Operator Requirements</a:t>
            </a:r>
            <a:endParaRPr lang="en-US" dirty="0"/>
          </a:p>
        </p:txBody>
      </p:sp>
      <p:sp>
        <p:nvSpPr>
          <p:cNvPr id="3" name="Slide Number Placeholder 2">
            <a:extLst>
              <a:ext uri="{FF2B5EF4-FFF2-40B4-BE49-F238E27FC236}">
                <a16:creationId xmlns:a16="http://schemas.microsoft.com/office/drawing/2014/main" id="{EF896191-DDF9-877B-9A9B-A2B606A07C11}"/>
              </a:ext>
            </a:extLst>
          </p:cNvPr>
          <p:cNvSpPr>
            <a:spLocks noGrp="1"/>
          </p:cNvSpPr>
          <p:nvPr>
            <p:ph type="sldNum" sz="quarter" idx="12"/>
          </p:nvPr>
        </p:nvSpPr>
        <p:spPr/>
        <p:txBody>
          <a:bodyPr/>
          <a:lstStyle/>
          <a:p>
            <a:fld id="{0088AB57-2DBE-44A3-AE96-942C49E954BF}" type="slidenum">
              <a:rPr lang="en-US" smtClean="0"/>
              <a:pPr/>
              <a:t>39</a:t>
            </a:fld>
            <a:endParaRPr lang="en-US" dirty="0"/>
          </a:p>
        </p:txBody>
      </p:sp>
      <p:sp>
        <p:nvSpPr>
          <p:cNvPr id="4" name="Content Placeholder 3">
            <a:extLst>
              <a:ext uri="{FF2B5EF4-FFF2-40B4-BE49-F238E27FC236}">
                <a16:creationId xmlns:a16="http://schemas.microsoft.com/office/drawing/2014/main" id="{80B9F9F9-EBF4-587A-EEC5-37B058E02B25}"/>
              </a:ext>
            </a:extLst>
          </p:cNvPr>
          <p:cNvSpPr>
            <a:spLocks noGrp="1"/>
          </p:cNvSpPr>
          <p:nvPr>
            <p:ph sz="quarter" idx="13"/>
          </p:nvPr>
        </p:nvSpPr>
        <p:spPr>
          <a:xfrm>
            <a:off x="95794" y="1060271"/>
            <a:ext cx="12096206" cy="5553778"/>
          </a:xfrm>
        </p:spPr>
        <p:txBody>
          <a:bodyPr>
            <a:noAutofit/>
          </a:bodyPr>
          <a:lstStyle/>
          <a:p>
            <a:pPr>
              <a:spcBef>
                <a:spcPts val="0"/>
              </a:spcBef>
            </a:pPr>
            <a:r>
              <a:rPr lang="en-US" sz="1600" b="1" i="1" u="none" strike="noStrike" baseline="0" dirty="0">
                <a:latin typeface="Calibri" panose="020F0502020204030204" pitchFamily="34" charset="0"/>
              </a:rPr>
              <a:t>Vehicle standards cont’d</a:t>
            </a:r>
          </a:p>
          <a:p>
            <a:pPr>
              <a:spcBef>
                <a:spcPts val="600"/>
              </a:spcBef>
            </a:pPr>
            <a:r>
              <a:rPr lang="en-US" sz="1800" b="1" i="1" u="none" strike="noStrike" baseline="0" dirty="0">
                <a:latin typeface="Calibri" panose="020F0502020204030204" pitchFamily="34" charset="0"/>
              </a:rPr>
              <a:t>Vehicles Used to Transport 14 or Fewer Students to School-Related Activities: </a:t>
            </a:r>
            <a:endParaRPr lang="en-US" sz="1800" b="0" i="1" u="none" strike="noStrike" baseline="0" dirty="0">
              <a:latin typeface="Calibri" panose="020F0502020204030204" pitchFamily="34" charset="0"/>
            </a:endParaRPr>
          </a:p>
          <a:p>
            <a:pPr marL="285750" indent="-285750">
              <a:spcBef>
                <a:spcPts val="600"/>
              </a:spcBef>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Your district may use a passenger van to transport 14 or fewer students to and from school-related activities or events, such as </a:t>
            </a:r>
            <a:r>
              <a:rPr lang="en-US" sz="1600" b="1" i="0" u="none" strike="noStrike" baseline="0" dirty="0">
                <a:solidFill>
                  <a:srgbClr val="000000"/>
                </a:solidFill>
                <a:latin typeface="Calibri" panose="020F0502020204030204" pitchFamily="34" charset="0"/>
              </a:rPr>
              <a:t>field trips and activities or events for clubs, sports, and band</a:t>
            </a:r>
            <a:r>
              <a:rPr lang="en-US" sz="1600" dirty="0">
                <a:solidFill>
                  <a:srgbClr val="000000"/>
                </a:solidFill>
                <a:latin typeface="Calibri" panose="020F0502020204030204" pitchFamily="34" charset="0"/>
              </a:rPr>
              <a:t>; </a:t>
            </a:r>
            <a:r>
              <a:rPr lang="en-US" sz="1600" i="1" dirty="0">
                <a:solidFill>
                  <a:srgbClr val="000000"/>
                </a:solidFill>
                <a:latin typeface="Calibri" panose="020F0502020204030204" pitchFamily="34" charset="0"/>
              </a:rPr>
              <a:t>(</a:t>
            </a:r>
            <a:r>
              <a:rPr lang="en-US" sz="1600" b="0" i="1" u="none" strike="noStrike" baseline="0" dirty="0">
                <a:solidFill>
                  <a:srgbClr val="000000"/>
                </a:solidFill>
                <a:latin typeface="Calibri" panose="020F0502020204030204" pitchFamily="34" charset="0"/>
              </a:rPr>
              <a:t>TEC, </a:t>
            </a:r>
            <a:r>
              <a:rPr lang="en-US" sz="1600" b="0" i="1" u="sng" strike="noStrike" baseline="0" dirty="0">
                <a:solidFill>
                  <a:srgbClr val="0000FF"/>
                </a:solidFill>
                <a:latin typeface="Calibri" panose="020F0502020204030204" pitchFamily="34" charset="0"/>
                <a:hlinkClick r:id="rId2"/>
              </a:rPr>
              <a:t>§34.003 </a:t>
            </a:r>
            <a:r>
              <a:rPr lang="en-US" sz="1600" b="0" i="1" u="none" strike="noStrike" baseline="0" dirty="0">
                <a:solidFill>
                  <a:srgbClr val="000000"/>
                </a:solidFill>
                <a:latin typeface="Calibri" panose="020F0502020204030204" pitchFamily="34" charset="0"/>
              </a:rPr>
              <a:t>(b).</a:t>
            </a:r>
          </a:p>
          <a:p>
            <a:pPr>
              <a:spcBef>
                <a:spcPts val="600"/>
              </a:spcBef>
            </a:pPr>
            <a:r>
              <a:rPr lang="en-US" sz="1400" b="1" i="1" u="none" strike="noStrike" baseline="0" dirty="0">
                <a:solidFill>
                  <a:srgbClr val="000000"/>
                </a:solidFill>
                <a:latin typeface="Calibri" panose="020F0502020204030204" pitchFamily="34" charset="0"/>
              </a:rPr>
              <a:t>*</a:t>
            </a:r>
            <a:r>
              <a:rPr lang="en-US" sz="1400" i="1" u="none" strike="noStrike" baseline="0" dirty="0">
                <a:solidFill>
                  <a:srgbClr val="000000"/>
                </a:solidFill>
                <a:latin typeface="Calibri" panose="020F0502020204030204" pitchFamily="34" charset="0"/>
              </a:rPr>
              <a:t>Transportation to these activities and events is the only type of student transportation for which a passenger van may be used. </a:t>
            </a:r>
          </a:p>
          <a:p>
            <a:pPr>
              <a:spcBef>
                <a:spcPts val="600"/>
              </a:spcBef>
            </a:pPr>
            <a:r>
              <a:rPr lang="en-US" sz="1800" b="1" i="1" u="none" strike="noStrike" baseline="0" dirty="0">
                <a:solidFill>
                  <a:srgbClr val="000000"/>
                </a:solidFill>
                <a:latin typeface="Calibri" panose="020F0502020204030204" pitchFamily="34" charset="0"/>
              </a:rPr>
              <a:t>If a passenger van is used for this purpose: </a:t>
            </a:r>
          </a:p>
          <a:p>
            <a:pPr marL="285750" indent="-285750">
              <a:spcBef>
                <a:spcPts val="600"/>
              </a:spcBef>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the number of passengers in the vehicle must not exceed the manufacturer-designed seating capacity of the vehicle, and </a:t>
            </a:r>
          </a:p>
          <a:p>
            <a:pPr marL="285750" indent="-285750">
              <a:spcBef>
                <a:spcPts val="600"/>
              </a:spcBef>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each passenger must be properly secured by a safety belt or an appropriate child safety seat restraint system; </a:t>
            </a:r>
            <a:r>
              <a:rPr lang="en-US" sz="1400" b="0" i="1" u="none" strike="noStrike" baseline="0" dirty="0">
                <a:solidFill>
                  <a:srgbClr val="000000"/>
                </a:solidFill>
                <a:latin typeface="Calibri" panose="020F0502020204030204" pitchFamily="34" charset="0"/>
              </a:rPr>
              <a:t>(Texas Transportation Code, </a:t>
            </a:r>
            <a:r>
              <a:rPr lang="en-US" sz="1400" b="0" i="1" u="sng" strike="noStrike" baseline="0" dirty="0">
                <a:solidFill>
                  <a:srgbClr val="0000FF"/>
                </a:solidFill>
                <a:latin typeface="Calibri" panose="020F0502020204030204" pitchFamily="34" charset="0"/>
                <a:hlinkClick r:id="rId3"/>
              </a:rPr>
              <a:t>§545.412</a:t>
            </a:r>
            <a:r>
              <a:rPr lang="en-US" sz="1400" b="0" i="1" u="none" strike="noStrike" baseline="0" dirty="0">
                <a:solidFill>
                  <a:srgbClr val="000000"/>
                </a:solidFill>
                <a:latin typeface="Calibri" panose="020F0502020204030204" pitchFamily="34" charset="0"/>
              </a:rPr>
              <a:t> and </a:t>
            </a:r>
            <a:r>
              <a:rPr lang="en-US" sz="1400" b="0" i="1" u="sng" strike="noStrike" baseline="0" dirty="0">
                <a:solidFill>
                  <a:srgbClr val="0000FF"/>
                </a:solidFill>
                <a:latin typeface="Calibri" panose="020F0502020204030204" pitchFamily="34" charset="0"/>
                <a:hlinkClick r:id="rId4"/>
              </a:rPr>
              <a:t>§545.413</a:t>
            </a:r>
            <a:r>
              <a:rPr lang="en-US" sz="1400" b="0" i="1" u="none" strike="noStrike" baseline="0" dirty="0">
                <a:solidFill>
                  <a:srgbClr val="000000"/>
                </a:solidFill>
                <a:latin typeface="Calibri" panose="020F0502020204030204" pitchFamily="34" charset="0"/>
              </a:rPr>
              <a:t>)</a:t>
            </a:r>
          </a:p>
          <a:p>
            <a:pPr marL="971550" lvl="1" indent="-285750">
              <a:spcBef>
                <a:spcPts val="600"/>
              </a:spcBef>
              <a:buFont typeface="Wingdings" panose="05000000000000000000" pitchFamily="2" charset="2"/>
              <a:buChar char="Ø"/>
            </a:pPr>
            <a:r>
              <a:rPr lang="en-US" sz="1500" b="0" i="0" u="none" strike="noStrike" baseline="0" dirty="0">
                <a:solidFill>
                  <a:srgbClr val="000000"/>
                </a:solidFill>
                <a:latin typeface="Calibri" panose="020F0502020204030204" pitchFamily="34" charset="0"/>
              </a:rPr>
              <a:t>A child younger than five years of age and fewer than 36 inches in height must be in a child safety seat restraint system. </a:t>
            </a:r>
          </a:p>
          <a:p>
            <a:pPr marL="971550" lvl="1" indent="-285750">
              <a:spcBef>
                <a:spcPts val="600"/>
              </a:spcBef>
              <a:buFont typeface="Wingdings" panose="05000000000000000000" pitchFamily="2" charset="2"/>
              <a:buChar char="Ø"/>
            </a:pPr>
            <a:r>
              <a:rPr lang="en-US" sz="1500" b="0" i="0" u="none" strike="noStrike" baseline="0" dirty="0">
                <a:solidFill>
                  <a:srgbClr val="000000"/>
                </a:solidFill>
                <a:latin typeface="Calibri" panose="020F0502020204030204" pitchFamily="34" charset="0"/>
              </a:rPr>
              <a:t>A child younger than 17 years of age who is not required to be in a child safety seat restraint system must be buckled into the vehicle with a safety belt. </a:t>
            </a:r>
          </a:p>
          <a:p>
            <a:pPr marL="285750" indent="-285750" algn="just">
              <a:spcBef>
                <a:spcPts val="600"/>
              </a:spcBef>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A passenger van is a motor vehicle, other than a motorcycle or passenger car, designed to transport 15 or fewer passengers, including the driver; </a:t>
            </a:r>
            <a:r>
              <a:rPr lang="en-US" sz="1600" b="0" i="1" u="none" strike="noStrike" baseline="0" dirty="0">
                <a:solidFill>
                  <a:srgbClr val="000000"/>
                </a:solidFill>
                <a:latin typeface="Calibri" panose="020F0502020204030204" pitchFamily="34" charset="0"/>
              </a:rPr>
              <a:t>(TEC, </a:t>
            </a:r>
            <a:r>
              <a:rPr lang="en-US" sz="1600" b="0" i="1" u="sng" strike="noStrike" baseline="0" dirty="0">
                <a:solidFill>
                  <a:srgbClr val="0000FF"/>
                </a:solidFill>
                <a:latin typeface="Calibri" panose="020F0502020204030204" pitchFamily="34" charset="0"/>
                <a:hlinkClick r:id="rId2"/>
              </a:rPr>
              <a:t>§34.003</a:t>
            </a:r>
            <a:r>
              <a:rPr lang="en-US" sz="1600" i="1" dirty="0">
                <a:solidFill>
                  <a:srgbClr val="000000"/>
                </a:solidFill>
                <a:latin typeface="Calibri" panose="020F0502020204030204" pitchFamily="34" charset="0"/>
              </a:rPr>
              <a:t> </a:t>
            </a:r>
            <a:r>
              <a:rPr lang="en-US" sz="1600" b="0" i="1" u="none" strike="noStrike" baseline="0" dirty="0">
                <a:solidFill>
                  <a:srgbClr val="000000"/>
                </a:solidFill>
                <a:latin typeface="Calibri" panose="020F0502020204030204" pitchFamily="34" charset="0"/>
              </a:rPr>
              <a:t>(d).  </a:t>
            </a:r>
            <a:r>
              <a:rPr lang="en-US" sz="1600" b="0" i="1" u="none" strike="noStrike" baseline="30000" dirty="0">
                <a:solidFill>
                  <a:srgbClr val="000000"/>
                </a:solidFill>
                <a:latin typeface="Calibri" panose="020F0502020204030204" pitchFamily="34" charset="0"/>
              </a:rPr>
              <a:t> </a:t>
            </a:r>
            <a:r>
              <a:rPr lang="en-US" sz="1600" b="0" i="0" u="none" strike="noStrike" baseline="0" dirty="0">
                <a:solidFill>
                  <a:srgbClr val="000000"/>
                </a:solidFill>
                <a:latin typeface="Calibri" panose="020F0502020204030204" pitchFamily="34" charset="0"/>
              </a:rPr>
              <a:t>A passenger van does </a:t>
            </a:r>
            <a:r>
              <a:rPr lang="en-US" sz="1600" b="1" i="0" u="none" strike="noStrike" baseline="0" dirty="0">
                <a:solidFill>
                  <a:srgbClr val="000000"/>
                </a:solidFill>
                <a:latin typeface="Calibri" panose="020F0502020204030204" pitchFamily="34" charset="0"/>
              </a:rPr>
              <a:t>not </a:t>
            </a:r>
            <a:r>
              <a:rPr lang="en-US" sz="1600" b="0" i="0" u="none" strike="noStrike" baseline="0" dirty="0">
                <a:solidFill>
                  <a:srgbClr val="000000"/>
                </a:solidFill>
                <a:latin typeface="Calibri" panose="020F0502020204030204" pitchFamily="34" charset="0"/>
              </a:rPr>
              <a:t>include a minivan or a sport-utility vehicle with a capacity of 10 or fewer. </a:t>
            </a:r>
          </a:p>
          <a:p>
            <a:pPr>
              <a:spcBef>
                <a:spcPts val="600"/>
              </a:spcBef>
            </a:pPr>
            <a:r>
              <a:rPr lang="en-US" sz="1800" b="1" i="1" u="none" strike="noStrike" baseline="0" dirty="0">
                <a:solidFill>
                  <a:srgbClr val="000000"/>
                </a:solidFill>
                <a:latin typeface="Calibri" panose="020F0502020204030204" pitchFamily="34" charset="0"/>
              </a:rPr>
              <a:t>School Bus Operator Requirements:</a:t>
            </a:r>
          </a:p>
          <a:p>
            <a:pPr marL="285750" indent="-285750">
              <a:spcBef>
                <a:spcPts val="600"/>
              </a:spcBef>
              <a:buFont typeface="Wingdings" panose="05000000000000000000" pitchFamily="2" charset="2"/>
              <a:buChar char="Ø"/>
            </a:pPr>
            <a:r>
              <a:rPr lang="en-US" sz="1500" b="0" i="0" u="none" strike="noStrike" baseline="0" dirty="0">
                <a:solidFill>
                  <a:srgbClr val="000000"/>
                </a:solidFill>
                <a:latin typeface="Calibri" panose="020F0502020204030204" pitchFamily="34" charset="0"/>
              </a:rPr>
              <a:t>The driver of a school bus transporting students must meet all requirements set by statute and adopted by the Texas Department of Public Safety for school bus drivers; (</a:t>
            </a:r>
            <a:r>
              <a:rPr lang="en-US" sz="1500" b="0" i="1" u="none" strike="noStrike" baseline="0" dirty="0">
                <a:solidFill>
                  <a:srgbClr val="000000"/>
                </a:solidFill>
                <a:latin typeface="Calibri" panose="020F0502020204030204" pitchFamily="34" charset="0"/>
              </a:rPr>
              <a:t>Texas Transportation Code, </a:t>
            </a:r>
            <a:r>
              <a:rPr lang="en-US" sz="1500" b="0" i="1" u="none" strike="noStrike" baseline="0" dirty="0">
                <a:solidFill>
                  <a:srgbClr val="000000"/>
                </a:solidFill>
                <a:latin typeface="Calibri" panose="020F0502020204030204" pitchFamily="34" charset="0"/>
                <a:hlinkClick r:id="rId5"/>
              </a:rPr>
              <a:t>§521.022</a:t>
            </a:r>
            <a:r>
              <a:rPr lang="en-US" sz="1500" b="0" i="1" u="none" strike="noStrike" baseline="0" dirty="0">
                <a:solidFill>
                  <a:srgbClr val="000000"/>
                </a:solidFill>
                <a:latin typeface="Calibri" panose="020F0502020204030204" pitchFamily="34" charset="0"/>
              </a:rPr>
              <a:t>; 37 TAC Ch.14, </a:t>
            </a:r>
            <a:r>
              <a:rPr lang="en-US" sz="1500" b="0" i="1" u="sng" strike="noStrike" baseline="0" dirty="0">
                <a:solidFill>
                  <a:srgbClr val="0000FF"/>
                </a:solidFill>
                <a:latin typeface="Calibri" panose="020F0502020204030204" pitchFamily="34" charset="0"/>
                <a:hlinkClick r:id="rId6"/>
              </a:rPr>
              <a:t>Subchapter B: School Bus Driver Qualifications </a:t>
            </a:r>
            <a:r>
              <a:rPr lang="en-US" sz="1500" b="0" i="1" u="none" strike="noStrike" baseline="0" dirty="0">
                <a:solidFill>
                  <a:srgbClr val="000000"/>
                </a:solidFill>
                <a:latin typeface="Calibri" panose="020F0502020204030204" pitchFamily="34" charset="0"/>
              </a:rPr>
              <a:t>and </a:t>
            </a:r>
            <a:r>
              <a:rPr lang="en-US" sz="1500" b="0" i="1" u="sng" strike="noStrike" baseline="0" dirty="0">
                <a:solidFill>
                  <a:srgbClr val="0000FF"/>
                </a:solidFill>
                <a:latin typeface="Calibri" panose="020F0502020204030204" pitchFamily="34" charset="0"/>
                <a:hlinkClick r:id="rId7"/>
              </a:rPr>
              <a:t>Subchapter C: School Bus Driver Safety Training Program</a:t>
            </a:r>
            <a:r>
              <a:rPr lang="en-US" sz="1500" b="0" i="0" u="none" strike="noStrike" baseline="0" dirty="0">
                <a:solidFill>
                  <a:srgbClr val="000000"/>
                </a:solidFill>
                <a:latin typeface="Calibri" panose="020F0502020204030204" pitchFamily="34" charset="0"/>
              </a:rPr>
              <a:t>.  One of these requirements is that a driver of a school bus with a manufacturer-rated capacity of more than 15 passengers, including the driver, have a Texas Commercial Driver’s license with both a </a:t>
            </a:r>
            <a:r>
              <a:rPr lang="en-US" sz="1500" b="1" i="0" u="none" strike="noStrike" baseline="0" dirty="0">
                <a:solidFill>
                  <a:srgbClr val="000000"/>
                </a:solidFill>
                <a:latin typeface="Calibri" panose="020F0502020204030204" pitchFamily="34" charset="0"/>
              </a:rPr>
              <a:t>P endorsement </a:t>
            </a:r>
            <a:r>
              <a:rPr lang="en-US" sz="1500" b="0" i="0" u="none" strike="noStrike" baseline="0" dirty="0">
                <a:solidFill>
                  <a:srgbClr val="000000"/>
                </a:solidFill>
                <a:latin typeface="Calibri" panose="020F0502020204030204" pitchFamily="34" charset="0"/>
              </a:rPr>
              <a:t>and an </a:t>
            </a:r>
            <a:r>
              <a:rPr lang="en-US" sz="1500" b="1" i="0" u="none" strike="noStrike" baseline="0" dirty="0">
                <a:solidFill>
                  <a:srgbClr val="000000"/>
                </a:solidFill>
                <a:latin typeface="Calibri" panose="020F0502020204030204" pitchFamily="34" charset="0"/>
              </a:rPr>
              <a:t>S endorsement</a:t>
            </a:r>
            <a:r>
              <a:rPr lang="en-US" sz="1500" b="0" i="0" u="none" strike="noStrike" baseline="0" dirty="0">
                <a:solidFill>
                  <a:srgbClr val="000000"/>
                </a:solidFill>
                <a:latin typeface="Calibri" panose="020F0502020204030204" pitchFamily="34" charset="0"/>
              </a:rPr>
              <a:t>. </a:t>
            </a:r>
          </a:p>
          <a:p>
            <a:pPr marL="285750" indent="-285750">
              <a:spcBef>
                <a:spcPts val="600"/>
              </a:spcBef>
              <a:buFont typeface="Wingdings" panose="05000000000000000000" pitchFamily="2" charset="2"/>
              <a:buChar char="Ø"/>
            </a:pPr>
            <a:r>
              <a:rPr lang="en-US" sz="1500" b="0" i="0" u="none" strike="noStrike" baseline="0" dirty="0">
                <a:solidFill>
                  <a:srgbClr val="000000"/>
                </a:solidFill>
                <a:latin typeface="Calibri" panose="020F0502020204030204" pitchFamily="34" charset="0"/>
              </a:rPr>
              <a:t>The driver of a passenger vehicle transporting students must hold a valid driver’s license but</a:t>
            </a:r>
            <a:r>
              <a:rPr lang="en-US" sz="1500" b="1" i="0" u="none" strike="noStrike" baseline="0" dirty="0">
                <a:solidFill>
                  <a:srgbClr val="000000"/>
                </a:solidFill>
                <a:latin typeface="Calibri" panose="020F0502020204030204" pitchFamily="34" charset="0"/>
              </a:rPr>
              <a:t> is not </a:t>
            </a:r>
            <a:r>
              <a:rPr lang="en-US" sz="1500" b="0" i="0" u="none" strike="noStrike" baseline="0" dirty="0">
                <a:solidFill>
                  <a:srgbClr val="000000"/>
                </a:solidFill>
                <a:latin typeface="Calibri" panose="020F0502020204030204" pitchFamily="34" charset="0"/>
              </a:rPr>
              <a:t>required to meet the other requirements that school bus drivers must meet. </a:t>
            </a:r>
            <a:endParaRPr lang="en-US" sz="1500" dirty="0"/>
          </a:p>
        </p:txBody>
      </p:sp>
    </p:spTree>
    <p:extLst>
      <p:ext uri="{BB962C8B-B14F-4D97-AF65-F5344CB8AC3E}">
        <p14:creationId xmlns:p14="http://schemas.microsoft.com/office/powerpoint/2010/main" val="226441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DE7F-11CC-E487-5972-749A25938319}"/>
              </a:ext>
            </a:extLst>
          </p:cNvPr>
          <p:cNvSpPr>
            <a:spLocks noGrp="1"/>
          </p:cNvSpPr>
          <p:nvPr>
            <p:ph type="title"/>
          </p:nvPr>
        </p:nvSpPr>
        <p:spPr>
          <a:xfrm>
            <a:off x="1755913" y="292184"/>
            <a:ext cx="9597887" cy="710206"/>
          </a:xfrm>
        </p:spPr>
        <p:txBody>
          <a:bodyPr>
            <a:normAutofit/>
          </a:bodyPr>
          <a:lstStyle/>
          <a:p>
            <a:r>
              <a:rPr lang="en-US" dirty="0">
                <a:latin typeface="+mn-lt"/>
              </a:rPr>
              <a:t>Rider Eligibility</a:t>
            </a:r>
            <a:endParaRPr lang="en-US" dirty="0"/>
          </a:p>
        </p:txBody>
      </p:sp>
      <p:sp>
        <p:nvSpPr>
          <p:cNvPr id="3" name="Slide Number Placeholder 2">
            <a:extLst>
              <a:ext uri="{FF2B5EF4-FFF2-40B4-BE49-F238E27FC236}">
                <a16:creationId xmlns:a16="http://schemas.microsoft.com/office/drawing/2014/main" id="{6C1218AA-6AF8-79BC-BEAB-036EEF0BBBF1}"/>
              </a:ext>
            </a:extLst>
          </p:cNvPr>
          <p:cNvSpPr>
            <a:spLocks noGrp="1"/>
          </p:cNvSpPr>
          <p:nvPr>
            <p:ph type="sldNum" sz="quarter" idx="12"/>
          </p:nvPr>
        </p:nvSpPr>
        <p:spPr/>
        <p:txBody>
          <a:bodyPr/>
          <a:lstStyle/>
          <a:p>
            <a:fld id="{0088AB57-2DBE-44A3-AE96-942C49E954BF}" type="slidenum">
              <a:rPr lang="en-US" smtClean="0"/>
              <a:pPr/>
              <a:t>4</a:t>
            </a:fld>
            <a:endParaRPr lang="en-US" dirty="0"/>
          </a:p>
        </p:txBody>
      </p:sp>
      <p:sp>
        <p:nvSpPr>
          <p:cNvPr id="4" name="Content Placeholder 3">
            <a:extLst>
              <a:ext uri="{FF2B5EF4-FFF2-40B4-BE49-F238E27FC236}">
                <a16:creationId xmlns:a16="http://schemas.microsoft.com/office/drawing/2014/main" id="{A6DA4E27-0292-D29F-073D-6FA8C3653F66}"/>
              </a:ext>
            </a:extLst>
          </p:cNvPr>
          <p:cNvSpPr>
            <a:spLocks noGrp="1"/>
          </p:cNvSpPr>
          <p:nvPr>
            <p:ph sz="quarter" idx="13"/>
          </p:nvPr>
        </p:nvSpPr>
        <p:spPr>
          <a:xfrm>
            <a:off x="0" y="1367246"/>
            <a:ext cx="12087497" cy="5161891"/>
          </a:xfrm>
        </p:spPr>
        <p:txBody>
          <a:bodyPr>
            <a:noAutofit/>
          </a:bodyPr>
          <a:lstStyle/>
          <a:p>
            <a:pPr marL="342900" indent="-342900">
              <a:spcBef>
                <a:spcPts val="600"/>
              </a:spcBef>
              <a:buFont typeface="Wingdings" panose="05000000000000000000" pitchFamily="2" charset="2"/>
              <a:buChar char="Ø"/>
            </a:pPr>
            <a:r>
              <a:rPr lang="en-US" sz="2400" dirty="0">
                <a:latin typeface="+mn-lt"/>
              </a:rPr>
              <a:t>There are two classifications of students eligible to be reported for Transportation Allotment (funding) purposes: </a:t>
            </a:r>
          </a:p>
          <a:p>
            <a:pPr marL="1028700" lvl="1" indent="-342900">
              <a:spcBef>
                <a:spcPts val="600"/>
              </a:spcBef>
              <a:buFont typeface="Wingdings" panose="05000000000000000000" pitchFamily="2" charset="2"/>
              <a:buChar char="Ø"/>
            </a:pPr>
            <a:r>
              <a:rPr lang="en-US" i="0" u="none" strike="noStrike" baseline="0" dirty="0">
                <a:solidFill>
                  <a:srgbClr val="000000"/>
                </a:solidFill>
                <a:ea typeface="Open Sans Semibold" panose="020B0706030804020204" pitchFamily="34" charset="0"/>
                <a:cs typeface="Open Sans Semibold" panose="020B0706030804020204" pitchFamily="34" charset="0"/>
              </a:rPr>
              <a:t>Regular Program Students</a:t>
            </a:r>
          </a:p>
          <a:p>
            <a:pPr marL="1028700" lvl="1" indent="-342900">
              <a:spcBef>
                <a:spcPts val="600"/>
              </a:spcBef>
              <a:buFont typeface="Wingdings" panose="05000000000000000000" pitchFamily="2" charset="2"/>
              <a:buChar char="Ø"/>
            </a:pPr>
            <a:r>
              <a:rPr lang="en-US" dirty="0">
                <a:solidFill>
                  <a:srgbClr val="000000"/>
                </a:solidFill>
                <a:ea typeface="Open Sans Semibold" panose="020B0706030804020204" pitchFamily="34" charset="0"/>
                <a:cs typeface="Open Sans Semibold" panose="020B0706030804020204" pitchFamily="34" charset="0"/>
              </a:rPr>
              <a:t>Special Program Students</a:t>
            </a:r>
          </a:p>
          <a:p>
            <a:pPr marL="1028700" lvl="1" indent="-342900">
              <a:spcBef>
                <a:spcPts val="600"/>
              </a:spcBef>
              <a:buFont typeface="Wingdings" panose="05000000000000000000" pitchFamily="2" charset="2"/>
              <a:buChar char="Ø"/>
            </a:pPr>
            <a:endParaRPr lang="en-US" i="0" u="none" strike="noStrike" baseline="0" dirty="0">
              <a:solidFill>
                <a:srgbClr val="000000"/>
              </a:solidFill>
              <a:ea typeface="Open Sans Semibold" panose="020B0706030804020204" pitchFamily="34" charset="0"/>
              <a:cs typeface="Open Sans Semibold" panose="020B0706030804020204" pitchFamily="34" charset="0"/>
            </a:endParaRPr>
          </a:p>
          <a:p>
            <a:pPr marL="342900" indent="-342900">
              <a:spcBef>
                <a:spcPts val="600"/>
              </a:spcBef>
              <a:buFont typeface="Wingdings" panose="05000000000000000000" pitchFamily="2" charset="2"/>
              <a:buChar char="Ø"/>
            </a:pPr>
            <a:r>
              <a:rPr lang="en-US" sz="2400" i="0" u="none" strike="noStrike" baseline="0" dirty="0">
                <a:solidFill>
                  <a:srgbClr val="000000"/>
                </a:solidFill>
                <a:latin typeface="+mn-lt"/>
                <a:ea typeface="Open Sans Semibold" panose="020B0706030804020204" pitchFamily="34" charset="0"/>
                <a:cs typeface="Open Sans Semibold" panose="020B0706030804020204" pitchFamily="34" charset="0"/>
              </a:rPr>
              <a:t>These students </a:t>
            </a:r>
            <a:r>
              <a:rPr lang="en-US" sz="2400" b="1" i="0" u="sng" strike="noStrike" baseline="0" dirty="0">
                <a:solidFill>
                  <a:srgbClr val="000000"/>
                </a:solidFill>
                <a:latin typeface="+mn-lt"/>
                <a:ea typeface="Open Sans Semibold" panose="020B0706030804020204" pitchFamily="34" charset="0"/>
                <a:cs typeface="Open Sans Semibold" panose="020B0706030804020204" pitchFamily="34" charset="0"/>
              </a:rPr>
              <a:t>must</a:t>
            </a:r>
            <a:r>
              <a:rPr lang="en-US" sz="2400" i="0" u="none" strike="noStrike" baseline="0" dirty="0">
                <a:solidFill>
                  <a:srgbClr val="000000"/>
                </a:solidFill>
                <a:latin typeface="+mn-lt"/>
                <a:ea typeface="Open Sans Semibold" panose="020B0706030804020204" pitchFamily="34" charset="0"/>
                <a:cs typeface="Open Sans Semibold" panose="020B0706030804020204" pitchFamily="34" charset="0"/>
              </a:rPr>
              <a:t> be receiving eligible transportation services, also referred to as </a:t>
            </a:r>
            <a:r>
              <a:rPr lang="en-US" sz="2400" b="1" i="1" u="none" strike="noStrike" baseline="0" dirty="0">
                <a:solidFill>
                  <a:srgbClr val="0070C0"/>
                </a:solidFill>
                <a:latin typeface="+mn-lt"/>
                <a:ea typeface="Open Sans Semibold" panose="020B0706030804020204" pitchFamily="34" charset="0"/>
                <a:cs typeface="Open Sans Semibold" panose="020B0706030804020204" pitchFamily="34" charset="0"/>
              </a:rPr>
              <a:t>Route Services</a:t>
            </a:r>
            <a:r>
              <a:rPr lang="en-US" sz="2400" i="0" u="none" strike="noStrike" baseline="0" dirty="0">
                <a:solidFill>
                  <a:srgbClr val="000000"/>
                </a:solidFill>
                <a:latin typeface="+mn-lt"/>
                <a:ea typeface="Open Sans Semibold" panose="020B0706030804020204" pitchFamily="34" charset="0"/>
                <a:cs typeface="Open Sans Semibold" panose="020B0706030804020204" pitchFamily="34" charset="0"/>
              </a:rPr>
              <a:t>, to be reported for Transportation Allotment </a:t>
            </a:r>
            <a:r>
              <a:rPr lang="en-US" sz="2400" dirty="0">
                <a:solidFill>
                  <a:srgbClr val="000000"/>
                </a:solidFill>
                <a:latin typeface="+mn-lt"/>
                <a:ea typeface="Open Sans Semibold" panose="020B0706030804020204" pitchFamily="34" charset="0"/>
                <a:cs typeface="Open Sans Semibold" panose="020B0706030804020204" pitchFamily="34" charset="0"/>
              </a:rPr>
              <a:t>p</a:t>
            </a:r>
            <a:r>
              <a:rPr lang="en-US" sz="2400" i="0" u="none" strike="noStrike" baseline="0" dirty="0">
                <a:solidFill>
                  <a:srgbClr val="000000"/>
                </a:solidFill>
                <a:latin typeface="+mn-lt"/>
                <a:ea typeface="Open Sans Semibold" panose="020B0706030804020204" pitchFamily="34" charset="0"/>
                <a:cs typeface="Open Sans Semibold" panose="020B0706030804020204" pitchFamily="34" charset="0"/>
              </a:rPr>
              <a:t>urposes</a:t>
            </a:r>
          </a:p>
          <a:p>
            <a:pPr marL="342900" indent="-342900">
              <a:spcBef>
                <a:spcPts val="600"/>
              </a:spcBef>
              <a:buFont typeface="Wingdings" panose="05000000000000000000" pitchFamily="2" charset="2"/>
              <a:buChar char="Ø"/>
            </a:pPr>
            <a:endParaRPr lang="en-US" sz="2400" dirty="0">
              <a:solidFill>
                <a:srgbClr val="000000"/>
              </a:solidFill>
              <a:latin typeface="+mn-lt"/>
              <a:ea typeface="Open Sans Semibold" panose="020B0706030804020204" pitchFamily="34" charset="0"/>
              <a:cs typeface="Open Sans Semibold" panose="020B0706030804020204" pitchFamily="34" charset="0"/>
            </a:endParaRPr>
          </a:p>
          <a:p>
            <a:pPr marL="342900" indent="-342900">
              <a:spcBef>
                <a:spcPts val="600"/>
              </a:spcBef>
              <a:buFont typeface="Wingdings" panose="05000000000000000000" pitchFamily="2" charset="2"/>
              <a:buChar char="Ø"/>
            </a:pPr>
            <a:r>
              <a:rPr lang="en-US" sz="2400" i="0" u="none" strike="noStrike" baseline="0" dirty="0">
                <a:solidFill>
                  <a:srgbClr val="000000"/>
                </a:solidFill>
                <a:latin typeface="+mn-lt"/>
                <a:ea typeface="Open Sans Semibold" panose="020B0706030804020204" pitchFamily="34" charset="0"/>
                <a:cs typeface="Open Sans Semibold" panose="020B0706030804020204" pitchFamily="34" charset="0"/>
              </a:rPr>
              <a:t>Your school district </a:t>
            </a:r>
            <a:r>
              <a:rPr lang="en-US" sz="2400" dirty="0">
                <a:solidFill>
                  <a:srgbClr val="000000"/>
                </a:solidFill>
                <a:latin typeface="+mn-lt"/>
                <a:ea typeface="Open Sans Semibold" panose="020B0706030804020204" pitchFamily="34" charset="0"/>
                <a:cs typeface="Open Sans Semibold" panose="020B0706030804020204" pitchFamily="34" charset="0"/>
              </a:rPr>
              <a:t>may still </a:t>
            </a:r>
            <a:r>
              <a:rPr lang="en-US" sz="2400" i="0" u="none" strike="noStrike" baseline="0" dirty="0">
                <a:solidFill>
                  <a:srgbClr val="000000"/>
                </a:solidFill>
                <a:latin typeface="+mn-lt"/>
                <a:ea typeface="Open Sans Semibold" panose="020B0706030804020204" pitchFamily="34" charset="0"/>
                <a:cs typeface="Open Sans Semibold" panose="020B0706030804020204" pitchFamily="34" charset="0"/>
              </a:rPr>
              <a:t>provide transportation to ineligible students. However, any transportation of ineligible students may </a:t>
            </a:r>
            <a:r>
              <a:rPr lang="en-US" sz="2400" b="1" i="0" u="sng" strike="noStrike" baseline="0" dirty="0">
                <a:solidFill>
                  <a:srgbClr val="000000"/>
                </a:solidFill>
                <a:latin typeface="+mn-lt"/>
                <a:ea typeface="Open Sans Semibold" panose="020B0706030804020204" pitchFamily="34" charset="0"/>
                <a:cs typeface="Open Sans Semibold" panose="020B0706030804020204" pitchFamily="34" charset="0"/>
              </a:rPr>
              <a:t>not</a:t>
            </a:r>
            <a:r>
              <a:rPr lang="en-US" sz="2400" i="0" u="none" strike="noStrike" baseline="0" dirty="0">
                <a:solidFill>
                  <a:srgbClr val="000000"/>
                </a:solidFill>
                <a:latin typeface="+mn-lt"/>
                <a:ea typeface="Open Sans Semibold" panose="020B0706030804020204" pitchFamily="34" charset="0"/>
                <a:cs typeface="Open Sans Semibold" panose="020B0706030804020204" pitchFamily="34" charset="0"/>
              </a:rPr>
              <a:t> be reported for Transportation Allotment purposes</a:t>
            </a:r>
          </a:p>
        </p:txBody>
      </p:sp>
    </p:spTree>
    <p:extLst>
      <p:ext uri="{BB962C8B-B14F-4D97-AF65-F5344CB8AC3E}">
        <p14:creationId xmlns:p14="http://schemas.microsoft.com/office/powerpoint/2010/main" val="551792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DE34-2BB0-8EC2-D36C-975C1A4E9E44}"/>
              </a:ext>
            </a:extLst>
          </p:cNvPr>
          <p:cNvSpPr>
            <a:spLocks noGrp="1"/>
          </p:cNvSpPr>
          <p:nvPr>
            <p:ph type="title"/>
          </p:nvPr>
        </p:nvSpPr>
        <p:spPr/>
        <p:txBody>
          <a:bodyPr/>
          <a:lstStyle/>
          <a:p>
            <a:r>
              <a:rPr kumimoji="0" lang="en-US" sz="2600" b="1" i="0" u="none" strike="noStrike" kern="1200" cap="none" spc="0" normalizeH="0" baseline="0" noProof="0" dirty="0">
                <a:ln>
                  <a:noFill/>
                </a:ln>
                <a:solidFill>
                  <a:srgbClr val="3C6EBE"/>
                </a:solidFill>
                <a:effectLst/>
                <a:uLnTx/>
                <a:uFillTx/>
                <a:latin typeface="Calibri" panose="020F0502020204030204"/>
                <a:ea typeface="+mj-ea"/>
                <a:cs typeface="+mj-cs"/>
              </a:rPr>
              <a:t>District Documentation &amp; Requirements</a:t>
            </a:r>
            <a:endParaRPr lang="en-US" dirty="0"/>
          </a:p>
        </p:txBody>
      </p:sp>
      <p:sp>
        <p:nvSpPr>
          <p:cNvPr id="3" name="Slide Number Placeholder 2">
            <a:extLst>
              <a:ext uri="{FF2B5EF4-FFF2-40B4-BE49-F238E27FC236}">
                <a16:creationId xmlns:a16="http://schemas.microsoft.com/office/drawing/2014/main" id="{3B024431-B27B-FEE2-83B7-E1A7F7D485F3}"/>
              </a:ext>
            </a:extLst>
          </p:cNvPr>
          <p:cNvSpPr>
            <a:spLocks noGrp="1"/>
          </p:cNvSpPr>
          <p:nvPr>
            <p:ph type="sldNum" sz="quarter" idx="12"/>
          </p:nvPr>
        </p:nvSpPr>
        <p:spPr/>
        <p:txBody>
          <a:bodyPr/>
          <a:lstStyle/>
          <a:p>
            <a:fld id="{0088AB57-2DBE-44A3-AE96-942C49E954BF}" type="slidenum">
              <a:rPr lang="en-US" smtClean="0"/>
              <a:pPr/>
              <a:t>40</a:t>
            </a:fld>
            <a:endParaRPr lang="en-US" dirty="0"/>
          </a:p>
        </p:txBody>
      </p:sp>
      <p:sp>
        <p:nvSpPr>
          <p:cNvPr id="4" name="Content Placeholder 3">
            <a:extLst>
              <a:ext uri="{FF2B5EF4-FFF2-40B4-BE49-F238E27FC236}">
                <a16:creationId xmlns:a16="http://schemas.microsoft.com/office/drawing/2014/main" id="{BD17A238-AE05-6706-0200-7E982560B969}"/>
              </a:ext>
            </a:extLst>
          </p:cNvPr>
          <p:cNvSpPr>
            <a:spLocks noGrp="1"/>
          </p:cNvSpPr>
          <p:nvPr>
            <p:ph sz="quarter" idx="13"/>
          </p:nvPr>
        </p:nvSpPr>
        <p:spPr>
          <a:xfrm>
            <a:off x="0" y="954158"/>
            <a:ext cx="11768137" cy="5574980"/>
          </a:xfrm>
        </p:spPr>
        <p:txBody>
          <a:bodyPr>
            <a:normAutofit fontScale="85000" lnSpcReduction="10000"/>
          </a:bodyPr>
          <a:lstStyle/>
          <a:p>
            <a:r>
              <a:rPr lang="en-US" sz="2100" b="1" i="1" u="none" strike="noStrike" baseline="0" dirty="0">
                <a:latin typeface="Calibri" panose="020F0502020204030204" pitchFamily="34" charset="0"/>
              </a:rPr>
              <a:t>How Does Our District Establish Eligibility to Report Transportation for Allotment Purposes? </a:t>
            </a:r>
            <a:endParaRPr lang="en-US" sz="2100" b="0" i="1" u="none" strike="noStrike" baseline="0" dirty="0">
              <a:latin typeface="Calibri" panose="020F0502020204030204" pitchFamily="34" charset="0"/>
            </a:endParaRPr>
          </a:p>
          <a:p>
            <a:pPr marL="285750" indent="-285750">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If your school district has never provided student transportation in the past (or has provided transportation but never reported the transportation for allotment purposes) and would like to start reporting transportation so that it can receive the allotment, your district must complete an application. This application (Application for Funding) is available on the TEA </a:t>
            </a:r>
            <a:r>
              <a:rPr lang="en-US" sz="1800" b="0" i="1" u="sng" strike="noStrike" baseline="0" dirty="0">
                <a:solidFill>
                  <a:schemeClr val="accent1">
                    <a:lumMod val="75000"/>
                  </a:schemeClr>
                </a:solidFill>
                <a:latin typeface="Calibri" panose="020F0502020204030204" pitchFamily="34" charset="0"/>
                <a:hlinkClick r:id="rId2"/>
              </a:rPr>
              <a:t>School Transportation Funding</a:t>
            </a:r>
            <a:r>
              <a:rPr lang="en-US" sz="1800" b="0" i="0" u="none" strike="noStrike" baseline="0" dirty="0">
                <a:solidFill>
                  <a:srgbClr val="000000"/>
                </a:solidFill>
                <a:latin typeface="Calibri" panose="020F0502020204030204" pitchFamily="34" charset="0"/>
              </a:rPr>
              <a:t> webpage under </a:t>
            </a:r>
            <a:r>
              <a:rPr lang="en-US" sz="1800" b="0" i="1" u="none" strike="noStrike" baseline="0" dirty="0">
                <a:solidFill>
                  <a:srgbClr val="000000"/>
                </a:solidFill>
                <a:latin typeface="Calibri" panose="020F0502020204030204" pitchFamily="34" charset="0"/>
                <a:hlinkClick r:id="rId3"/>
              </a:rPr>
              <a:t>New Applicants for Transportation Allotment</a:t>
            </a:r>
            <a:r>
              <a:rPr lang="en-US" sz="1800" b="0" i="0" u="none" strike="noStrike" baseline="0" dirty="0">
                <a:solidFill>
                  <a:srgbClr val="000000"/>
                </a:solidFill>
                <a:latin typeface="Calibri" panose="020F0502020204030204" pitchFamily="34" charset="0"/>
              </a:rPr>
              <a:t>. </a:t>
            </a:r>
          </a:p>
          <a:p>
            <a:r>
              <a:rPr lang="en-US" sz="1800" b="1" i="1" u="none" strike="noStrike" baseline="0" dirty="0">
                <a:solidFill>
                  <a:srgbClr val="000000"/>
                </a:solidFill>
                <a:latin typeface="Calibri" panose="020F0502020204030204" pitchFamily="34" charset="0"/>
              </a:rPr>
              <a:t>*</a:t>
            </a:r>
            <a:r>
              <a:rPr lang="en-US" sz="1800" i="1" u="none" strike="noStrike" baseline="0" dirty="0">
                <a:solidFill>
                  <a:srgbClr val="000000"/>
                </a:solidFill>
                <a:latin typeface="Calibri" panose="020F0502020204030204" pitchFamily="34" charset="0"/>
              </a:rPr>
              <a:t>Transportation allotments must be used only for providing student transportation services, [TEC, </a:t>
            </a:r>
            <a:r>
              <a:rPr lang="en-US" sz="1800" i="1" u="sng" dirty="0">
                <a:solidFill>
                  <a:srgbClr val="0000FF"/>
                </a:solidFill>
                <a:latin typeface="Calibri" panose="020F0502020204030204" pitchFamily="34" charset="0"/>
                <a:hlinkClick r:id="rId4"/>
              </a:rPr>
              <a:t>§48.151</a:t>
            </a:r>
            <a:r>
              <a:rPr lang="en-US" sz="1800" i="1" u="none" strike="noStrike" baseline="0" dirty="0">
                <a:solidFill>
                  <a:srgbClr val="000000"/>
                </a:solidFill>
                <a:latin typeface="Calibri" panose="020F0502020204030204" pitchFamily="34" charset="0"/>
              </a:rPr>
              <a:t> (h)]</a:t>
            </a:r>
          </a:p>
          <a:p>
            <a:r>
              <a:rPr lang="en-US" sz="2100" b="1" i="1" u="none" strike="noStrike" baseline="0" dirty="0">
                <a:solidFill>
                  <a:srgbClr val="000000"/>
                </a:solidFill>
                <a:latin typeface="Calibri" panose="020F0502020204030204" pitchFamily="34" charset="0"/>
              </a:rPr>
              <a:t>Contracting Transportation Services:</a:t>
            </a:r>
          </a:p>
          <a:p>
            <a:pPr marL="342900" indent="-342900">
              <a:buFont typeface="Wingdings" panose="05000000000000000000" pitchFamily="2" charset="2"/>
              <a:buChar char="Ø"/>
            </a:pPr>
            <a:r>
              <a:rPr lang="en-US" sz="1900" b="0" i="0" u="none" strike="noStrike" baseline="0" dirty="0">
                <a:solidFill>
                  <a:srgbClr val="000000"/>
                </a:solidFill>
                <a:latin typeface="Calibri" panose="020F0502020204030204" pitchFamily="34" charset="0"/>
              </a:rPr>
              <a:t>If your school district contracts with another entity (another school district, TEC, </a:t>
            </a:r>
            <a:r>
              <a:rPr lang="en-US" sz="1900" b="0" i="1" u="sng" strike="noStrike" baseline="0" dirty="0">
                <a:solidFill>
                  <a:schemeClr val="accent1">
                    <a:lumMod val="50000"/>
                  </a:schemeClr>
                </a:solidFill>
                <a:latin typeface="Calibri" panose="020F0502020204030204" pitchFamily="34" charset="0"/>
                <a:hlinkClick r:id="rId5"/>
              </a:rPr>
              <a:t>§34.007</a:t>
            </a:r>
            <a:r>
              <a:rPr lang="en-US" sz="1900" b="0" i="0" u="none" strike="noStrike" baseline="0" dirty="0">
                <a:solidFill>
                  <a:srgbClr val="000000"/>
                </a:solidFill>
                <a:latin typeface="Calibri" panose="020F0502020204030204" pitchFamily="34" charset="0"/>
              </a:rPr>
              <a:t>(a)(2)  or a mass transit authority, commercial transportation company, or county juvenile board, TEC, </a:t>
            </a:r>
            <a:r>
              <a:rPr lang="en-US" sz="1900" b="0" i="1" u="sng" strike="noStrike" baseline="0" dirty="0">
                <a:solidFill>
                  <a:schemeClr val="accent1">
                    <a:lumMod val="50000"/>
                  </a:schemeClr>
                </a:solidFill>
                <a:latin typeface="Calibri" panose="020F0502020204030204" pitchFamily="34" charset="0"/>
                <a:hlinkClick r:id="rId6"/>
              </a:rPr>
              <a:t>§34.008</a:t>
            </a:r>
            <a:r>
              <a:rPr lang="en-US" sz="1900" b="0" i="0" u="none" strike="noStrike" baseline="0" dirty="0">
                <a:solidFill>
                  <a:schemeClr val="accent1">
                    <a:lumMod val="50000"/>
                  </a:schemeClr>
                </a:solidFill>
                <a:latin typeface="Calibri" panose="020F0502020204030204" pitchFamily="34" charset="0"/>
              </a:rPr>
              <a:t>) </a:t>
            </a:r>
            <a:r>
              <a:rPr lang="en-US" sz="1900" b="0" i="0" u="none" strike="noStrike" baseline="0" dirty="0">
                <a:solidFill>
                  <a:srgbClr val="000000"/>
                </a:solidFill>
                <a:latin typeface="Calibri" panose="020F0502020204030204" pitchFamily="34" charset="0"/>
              </a:rPr>
              <a:t>for that entity (contractor) to provide transportation to your district’s students, </a:t>
            </a:r>
            <a:r>
              <a:rPr lang="en-US" sz="1900" b="1" i="1" u="none" strike="noStrike" baseline="0" dirty="0">
                <a:solidFill>
                  <a:srgbClr val="000000"/>
                </a:solidFill>
                <a:latin typeface="Calibri" panose="020F0502020204030204" pitchFamily="34" charset="0"/>
              </a:rPr>
              <a:t>it is your district’s responsibility to ensure that the contractor complies with all applicable laws and regulations and with the requirements of the </a:t>
            </a:r>
            <a:r>
              <a:rPr lang="en-US" sz="1900" i="1" u="none" strike="noStrike" baseline="0" dirty="0">
                <a:solidFill>
                  <a:schemeClr val="accent1">
                    <a:lumMod val="50000"/>
                  </a:schemeClr>
                </a:solidFill>
                <a:latin typeface="Calibri" panose="020F0502020204030204" pitchFamily="34" charset="0"/>
                <a:hlinkClick r:id="rId7"/>
              </a:rPr>
              <a:t>School Transportation Allotment Handbook</a:t>
            </a:r>
            <a:r>
              <a:rPr lang="en-US" sz="1900" b="1" i="1" u="none" strike="noStrike" baseline="0" dirty="0">
                <a:solidFill>
                  <a:srgbClr val="000000"/>
                </a:solidFill>
                <a:latin typeface="Calibri" panose="020F0502020204030204" pitchFamily="34" charset="0"/>
              </a:rPr>
              <a:t> in providing that transportation</a:t>
            </a:r>
            <a:r>
              <a:rPr lang="en-US" sz="1900" b="0" i="1" u="none" strike="noStrike" baseline="0" dirty="0">
                <a:solidFill>
                  <a:srgbClr val="000000"/>
                </a:solidFill>
                <a:latin typeface="Calibri" panose="020F0502020204030204" pitchFamily="34" charset="0"/>
              </a:rPr>
              <a:t>. </a:t>
            </a:r>
          </a:p>
          <a:p>
            <a:pPr marL="285750" indent="-285750">
              <a:buFont typeface="Wingdings" panose="05000000000000000000" pitchFamily="2" charset="2"/>
              <a:buChar char="Ø"/>
            </a:pPr>
            <a:r>
              <a:rPr lang="en-US" sz="1900" b="0" i="0" u="none" strike="noStrike" baseline="0" dirty="0">
                <a:solidFill>
                  <a:srgbClr val="000000"/>
                </a:solidFill>
                <a:latin typeface="Calibri" panose="020F0502020204030204" pitchFamily="34" charset="0"/>
              </a:rPr>
              <a:t>Commercial transportation contractors that provide student transportation are classified as “motor carriers” when they operate school buses that are designed or used to transport more than 15 passengers, including the driver. As motor carriers, they must register with the Motor Carrier Division of the Texas Department of Motor Vehicles, Texas Transportation Code, </a:t>
            </a:r>
            <a:r>
              <a:rPr lang="en-US" sz="1900" b="0" i="1" u="sng" strike="noStrike" baseline="0" dirty="0">
                <a:solidFill>
                  <a:schemeClr val="accent1">
                    <a:lumMod val="50000"/>
                  </a:schemeClr>
                </a:solidFill>
                <a:latin typeface="Calibri" panose="020F0502020204030204" pitchFamily="34" charset="0"/>
                <a:hlinkClick r:id="rId8"/>
              </a:rPr>
              <a:t>§643.051</a:t>
            </a:r>
            <a:r>
              <a:rPr lang="en-US" sz="1900" b="0" i="0" u="none" strike="noStrike" baseline="0" dirty="0">
                <a:solidFill>
                  <a:srgbClr val="000000"/>
                </a:solidFill>
                <a:latin typeface="Calibri" panose="020F0502020204030204" pitchFamily="34" charset="0"/>
              </a:rPr>
              <a:t>; 43 Texas Administrative Code, Chapter 218 , </a:t>
            </a:r>
            <a:r>
              <a:rPr lang="en-US" sz="1900" b="0" i="1" u="none" strike="noStrike" baseline="0" dirty="0">
                <a:solidFill>
                  <a:schemeClr val="accent1">
                    <a:lumMod val="50000"/>
                  </a:schemeClr>
                </a:solidFill>
                <a:latin typeface="Calibri" panose="020F0502020204030204" pitchFamily="34" charset="0"/>
                <a:hlinkClick r:id="rId9"/>
              </a:rPr>
              <a:t>Subchapter B</a:t>
            </a:r>
            <a:r>
              <a:rPr lang="en-US" sz="1900" b="0" i="0" u="none" strike="noStrike" baseline="0" dirty="0">
                <a:solidFill>
                  <a:srgbClr val="000000"/>
                </a:solidFill>
                <a:latin typeface="Calibri" panose="020F0502020204030204" pitchFamily="34" charset="0"/>
              </a:rPr>
              <a:t>. School buses operated by a commercial contractor that have a manufacturer-rated capacity of more than 15 passengers are classified as commercial vehicles. A contractor (motor carrier) that operates school buses with a capacity of more than 15 passengers, including the driver, must have and show proof of </a:t>
            </a:r>
            <a:r>
              <a:rPr lang="en-US" sz="1900" b="1" i="1" u="none" strike="noStrike" baseline="0" dirty="0">
                <a:solidFill>
                  <a:srgbClr val="000000"/>
                </a:solidFill>
                <a:latin typeface="Calibri" panose="020F0502020204030204" pitchFamily="34" charset="0"/>
              </a:rPr>
              <a:t>liability insurance</a:t>
            </a:r>
            <a:r>
              <a:rPr lang="en-US" sz="1900" b="0" i="0" u="none" strike="noStrike" baseline="0" dirty="0">
                <a:solidFill>
                  <a:srgbClr val="000000"/>
                </a:solidFill>
                <a:latin typeface="Calibri" panose="020F0502020204030204" pitchFamily="34" charset="0"/>
              </a:rPr>
              <a:t>. Direct any specific questions about motor carrier requirements to the </a:t>
            </a:r>
            <a:r>
              <a:rPr lang="en-US" sz="1900" b="1" i="0" u="none" strike="noStrike" baseline="0" dirty="0">
                <a:solidFill>
                  <a:srgbClr val="000000"/>
                </a:solidFill>
                <a:latin typeface="Calibri" panose="020F0502020204030204" pitchFamily="34" charset="0"/>
              </a:rPr>
              <a:t>Texas Department of Motor Vehicles’ Motor Carrier Division</a:t>
            </a:r>
            <a:r>
              <a:rPr lang="en-US" sz="1900" b="0" i="0" u="none" strike="noStrike" baseline="0" dirty="0">
                <a:solidFill>
                  <a:srgbClr val="000000"/>
                </a:solidFill>
                <a:latin typeface="Calibri" panose="020F0502020204030204" pitchFamily="34" charset="0"/>
              </a:rPr>
              <a:t>. </a:t>
            </a:r>
          </a:p>
          <a:p>
            <a:pPr marL="285750" indent="-285750">
              <a:buFont typeface="Wingdings" panose="05000000000000000000" pitchFamily="2" charset="2"/>
              <a:buChar char="Ø"/>
            </a:pPr>
            <a:r>
              <a:rPr lang="en-US" sz="1900" b="0" i="0" u="none" strike="noStrike" baseline="0" dirty="0">
                <a:solidFill>
                  <a:srgbClr val="000000"/>
                </a:solidFill>
                <a:latin typeface="Calibri" panose="020F0502020204030204" pitchFamily="34" charset="0"/>
              </a:rPr>
              <a:t>Your district should ensure that any contractor is informed of and understands all requirements related to providing student transportation, including documentation requirements. </a:t>
            </a:r>
          </a:p>
          <a:p>
            <a:pPr marL="285750" indent="-285750">
              <a:buFont typeface="Wingdings" panose="05000000000000000000" pitchFamily="2" charset="2"/>
              <a:buChar char="Ø"/>
            </a:pPr>
            <a:r>
              <a:rPr lang="en-US" sz="1900" b="0" i="0" u="none" strike="noStrike" baseline="0" dirty="0">
                <a:solidFill>
                  <a:srgbClr val="000000"/>
                </a:solidFill>
                <a:latin typeface="Calibri" panose="020F0502020204030204" pitchFamily="34" charset="0"/>
              </a:rPr>
              <a:t>Your district should also ensure that an executed contract; clearly outlines the contractor’s responsibilities and provides for your district to have access to the contractor’s documentation of compliance with all applicable laws and regulations and with the requirements of this handbook. </a:t>
            </a:r>
          </a:p>
          <a:p>
            <a:endParaRPr lang="en-US" dirty="0"/>
          </a:p>
        </p:txBody>
      </p:sp>
    </p:spTree>
    <p:extLst>
      <p:ext uri="{BB962C8B-B14F-4D97-AF65-F5344CB8AC3E}">
        <p14:creationId xmlns:p14="http://schemas.microsoft.com/office/powerpoint/2010/main" val="4104641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8E4-E88B-6400-0668-808405E67B42}"/>
              </a:ext>
            </a:extLst>
          </p:cNvPr>
          <p:cNvSpPr>
            <a:spLocks noGrp="1"/>
          </p:cNvSpPr>
          <p:nvPr>
            <p:ph type="title"/>
          </p:nvPr>
        </p:nvSpPr>
        <p:spPr/>
        <p:txBody>
          <a:bodyPr>
            <a:normAutofit/>
          </a:bodyPr>
          <a:lstStyle/>
          <a:p>
            <a:r>
              <a:rPr lang="en-US" sz="2600" dirty="0">
                <a:latin typeface="+mn-lt"/>
              </a:rPr>
              <a:t>District Documentation &amp; Requirements</a:t>
            </a:r>
          </a:p>
        </p:txBody>
      </p:sp>
      <p:sp>
        <p:nvSpPr>
          <p:cNvPr id="3" name="Slide Number Placeholder 2">
            <a:extLst>
              <a:ext uri="{FF2B5EF4-FFF2-40B4-BE49-F238E27FC236}">
                <a16:creationId xmlns:a16="http://schemas.microsoft.com/office/drawing/2014/main" id="{E6403FC7-A78B-C789-FCA9-EDDFAB9A5EF7}"/>
              </a:ext>
            </a:extLst>
          </p:cNvPr>
          <p:cNvSpPr>
            <a:spLocks noGrp="1"/>
          </p:cNvSpPr>
          <p:nvPr>
            <p:ph type="sldNum" sz="quarter" idx="12"/>
          </p:nvPr>
        </p:nvSpPr>
        <p:spPr/>
        <p:txBody>
          <a:bodyPr/>
          <a:lstStyle/>
          <a:p>
            <a:fld id="{0088AB57-2DBE-44A3-AE96-942C49E954BF}" type="slidenum">
              <a:rPr lang="en-US" smtClean="0"/>
              <a:pPr/>
              <a:t>41</a:t>
            </a:fld>
            <a:endParaRPr lang="en-US" dirty="0"/>
          </a:p>
        </p:txBody>
      </p:sp>
      <p:sp>
        <p:nvSpPr>
          <p:cNvPr id="4" name="Content Placeholder 3">
            <a:extLst>
              <a:ext uri="{FF2B5EF4-FFF2-40B4-BE49-F238E27FC236}">
                <a16:creationId xmlns:a16="http://schemas.microsoft.com/office/drawing/2014/main" id="{D7699877-F452-D02A-23A5-ECA5C07A9543}"/>
              </a:ext>
            </a:extLst>
          </p:cNvPr>
          <p:cNvSpPr>
            <a:spLocks noGrp="1"/>
          </p:cNvSpPr>
          <p:nvPr>
            <p:ph sz="quarter" idx="13"/>
          </p:nvPr>
        </p:nvSpPr>
        <p:spPr>
          <a:xfrm>
            <a:off x="0" y="954157"/>
            <a:ext cx="12078789" cy="5574981"/>
          </a:xfrm>
        </p:spPr>
        <p:txBody>
          <a:bodyPr>
            <a:noAutofit/>
          </a:bodyPr>
          <a:lstStyle/>
          <a:p>
            <a:pPr>
              <a:spcBef>
                <a:spcPts val="600"/>
              </a:spcBef>
            </a:pPr>
            <a:r>
              <a:rPr lang="en-US" sz="1800" b="1" i="1" u="none" strike="noStrike" baseline="0" dirty="0">
                <a:solidFill>
                  <a:srgbClr val="000000"/>
                </a:solidFill>
                <a:latin typeface="Calibri" panose="020F0502020204030204" pitchFamily="34" charset="0"/>
              </a:rPr>
              <a:t>Your district must provide these documents to the TEA on request:</a:t>
            </a:r>
          </a:p>
          <a:p>
            <a:pPr marL="285750" indent="-285750">
              <a:spcBef>
                <a:spcPts val="600"/>
              </a:spcBef>
              <a:buFont typeface="Wingdings" panose="05000000000000000000" pitchFamily="2" charset="2"/>
              <a:buChar char="Ø"/>
            </a:pPr>
            <a:r>
              <a:rPr lang="en-US" sz="1600" b="1" i="1" u="none" strike="noStrike" baseline="0" dirty="0">
                <a:latin typeface="Calibri" panose="020F0502020204030204" pitchFamily="34" charset="0"/>
              </a:rPr>
              <a:t>Route Descriptions - </a:t>
            </a:r>
            <a:r>
              <a:rPr lang="en-US" sz="1600" b="0" i="0" u="none" strike="noStrike" baseline="0" dirty="0">
                <a:solidFill>
                  <a:srgbClr val="000000"/>
                </a:solidFill>
                <a:latin typeface="Calibri" panose="020F0502020204030204" pitchFamily="34" charset="0"/>
              </a:rPr>
              <a:t>Your district must keep a </a:t>
            </a:r>
            <a:r>
              <a:rPr lang="en-US" sz="1600" b="0" i="1" u="sng" strike="noStrike" baseline="0" dirty="0">
                <a:solidFill>
                  <a:schemeClr val="accent1">
                    <a:lumMod val="75000"/>
                  </a:schemeClr>
                </a:solidFill>
                <a:latin typeface="Calibri" panose="020F0502020204030204" pitchFamily="34" charset="0"/>
                <a:hlinkClick r:id="rId2"/>
              </a:rPr>
              <a:t>turn-by-turn route description (pg. 26)</a:t>
            </a:r>
            <a:r>
              <a:rPr lang="en-US" sz="1600" b="0" i="0" u="none" strike="noStrike" baseline="0" dirty="0">
                <a:solidFill>
                  <a:srgbClr val="000000"/>
                </a:solidFill>
                <a:latin typeface="Calibri" panose="020F0502020204030204" pitchFamily="34" charset="0"/>
              </a:rPr>
              <a:t> for each route that is used to provide eligible route services while the route is in operation</a:t>
            </a:r>
            <a:r>
              <a:rPr lang="en-US" sz="1800" b="0" i="0" u="none" strike="noStrike" baseline="0" dirty="0">
                <a:solidFill>
                  <a:srgbClr val="000000"/>
                </a:solidFill>
                <a:latin typeface="Calibri" panose="020F0502020204030204" pitchFamily="34" charset="0"/>
              </a:rPr>
              <a:t>. </a:t>
            </a:r>
            <a:r>
              <a:rPr lang="en-US" sz="1600" b="0" i="0" u="none" strike="noStrike" baseline="0" dirty="0">
                <a:solidFill>
                  <a:srgbClr val="000000"/>
                </a:solidFill>
                <a:latin typeface="Calibri" panose="020F0502020204030204" pitchFamily="34" charset="0"/>
              </a:rPr>
              <a:t>Each route description must include the identification number or name assigned to the route. </a:t>
            </a:r>
          </a:p>
          <a:p>
            <a:pPr marL="285750" indent="-285750">
              <a:spcBef>
                <a:spcPts val="600"/>
              </a:spcBef>
              <a:buFont typeface="Wingdings" panose="05000000000000000000" pitchFamily="2" charset="2"/>
              <a:buChar char="Ø"/>
            </a:pPr>
            <a:r>
              <a:rPr lang="en-US" sz="1600" b="1" i="1" u="none" strike="noStrike" baseline="0" dirty="0">
                <a:latin typeface="Calibri" panose="020F0502020204030204" pitchFamily="34" charset="0"/>
              </a:rPr>
              <a:t>Eligible Rider Rosters - </a:t>
            </a:r>
            <a:r>
              <a:rPr lang="en-US" sz="1600" b="0" i="0" u="none" strike="noStrike" baseline="0" dirty="0">
                <a:solidFill>
                  <a:srgbClr val="000000"/>
                </a:solidFill>
                <a:latin typeface="Calibri" panose="020F0502020204030204" pitchFamily="34" charset="0"/>
              </a:rPr>
              <a:t>Your district must keep a roster of eligible riders for each eligible route while the route is in operation, no matter what type of route service the route is used for (regular, special, CTE, or private). </a:t>
            </a:r>
          </a:p>
          <a:p>
            <a:pPr lvl="1">
              <a:spcBef>
                <a:spcPts val="600"/>
              </a:spcBef>
              <a:buFont typeface="Wingdings" panose="05000000000000000000" pitchFamily="2" charset="2"/>
              <a:buChar char="Ø"/>
            </a:pPr>
            <a:r>
              <a:rPr lang="en-US" sz="1600" i="0" u="none" strike="noStrike" baseline="0" dirty="0">
                <a:solidFill>
                  <a:srgbClr val="000000"/>
                </a:solidFill>
                <a:latin typeface="Calibri" panose="020F0502020204030204" pitchFamily="34" charset="0"/>
              </a:rPr>
              <a:t>Each route’s roster must include </a:t>
            </a:r>
            <a:r>
              <a:rPr lang="en-US" sz="1600" b="1" i="0" u="none" strike="noStrike" baseline="0" dirty="0">
                <a:latin typeface="Calibri" panose="020F0502020204030204" pitchFamily="34" charset="0"/>
              </a:rPr>
              <a:t>-</a:t>
            </a:r>
            <a:r>
              <a:rPr lang="en-US" sz="1600" b="0" i="0" u="none" strike="noStrike" baseline="0" dirty="0">
                <a:latin typeface="Calibri" panose="020F0502020204030204" pitchFamily="34" charset="0"/>
              </a:rPr>
              <a:t> the identification number or name assigned to the route, as shown on the route description; each eligible rider’s name and grade level or home campus.  </a:t>
            </a:r>
          </a:p>
          <a:p>
            <a:pPr lvl="1">
              <a:spcBef>
                <a:spcPts val="600"/>
              </a:spcBef>
              <a:buFont typeface="Wingdings" panose="05000000000000000000" pitchFamily="2" charset="2"/>
              <a:buChar char="Ø"/>
            </a:pPr>
            <a:r>
              <a:rPr lang="en-US" sz="1600" b="0" i="0" u="none" strike="noStrike" baseline="0" dirty="0">
                <a:latin typeface="Calibri" panose="020F0502020204030204" pitchFamily="34" charset="0"/>
              </a:rPr>
              <a:t>If the roster is for a </a:t>
            </a:r>
            <a:r>
              <a:rPr lang="en-US" sz="1600" b="1" i="0" u="none" strike="noStrike" baseline="0" dirty="0">
                <a:latin typeface="Calibri" panose="020F0502020204030204" pitchFamily="34" charset="0"/>
              </a:rPr>
              <a:t>regular-route-service</a:t>
            </a:r>
            <a:r>
              <a:rPr lang="en-US" sz="1600" b="0" i="0" u="none" strike="noStrike" baseline="0" dirty="0">
                <a:latin typeface="Calibri" panose="020F0502020204030204" pitchFamily="34" charset="0"/>
              </a:rPr>
              <a:t> route that provides </a:t>
            </a:r>
            <a:r>
              <a:rPr lang="en-US" sz="1600" b="1" i="0" u="none" strike="noStrike" baseline="0" dirty="0">
                <a:latin typeface="Calibri" panose="020F0502020204030204" pitchFamily="34" charset="0"/>
              </a:rPr>
              <a:t>to-school and from-school service</a:t>
            </a:r>
            <a:r>
              <a:rPr lang="en-US" sz="1600" b="0" i="0" u="none" strike="noStrike" baseline="0" dirty="0">
                <a:latin typeface="Calibri" panose="020F0502020204030204" pitchFamily="34" charset="0"/>
              </a:rPr>
              <a:t> to both students who live more than two miles from campus, and students who live in hazardous traffic or high risk of violence area, clear indication of which students fall into each category are required.</a:t>
            </a:r>
          </a:p>
          <a:p>
            <a:pPr lvl="1">
              <a:spcBef>
                <a:spcPts val="600"/>
              </a:spcBef>
              <a:buFont typeface="Wingdings" panose="05000000000000000000" pitchFamily="2" charset="2"/>
              <a:buChar char="Ø"/>
            </a:pPr>
            <a:r>
              <a:rPr lang="en-US" sz="1600" b="0" i="0" u="none" strike="noStrike" baseline="0" dirty="0">
                <a:latin typeface="Calibri" panose="020F0502020204030204" pitchFamily="34" charset="0"/>
              </a:rPr>
              <a:t>If the roster is for a </a:t>
            </a:r>
            <a:r>
              <a:rPr lang="en-US" sz="1600" b="1" i="0" u="none" strike="noStrike" baseline="0" dirty="0">
                <a:latin typeface="Calibri" panose="020F0502020204030204" pitchFamily="34" charset="0"/>
              </a:rPr>
              <a:t>CTE route </a:t>
            </a:r>
            <a:r>
              <a:rPr lang="en-US" sz="1600" b="0" i="0" u="none" strike="noStrike" baseline="0" dirty="0">
                <a:latin typeface="Calibri" panose="020F0502020204030204" pitchFamily="34" charset="0"/>
              </a:rPr>
              <a:t>used to transport </a:t>
            </a:r>
            <a:r>
              <a:rPr lang="en-US" sz="1600" b="1" i="0" u="none" strike="noStrike" baseline="0" dirty="0">
                <a:latin typeface="Calibri" panose="020F0502020204030204" pitchFamily="34" charset="0"/>
              </a:rPr>
              <a:t>both regular-program and special-program students</a:t>
            </a:r>
            <a:r>
              <a:rPr lang="en-US" sz="1600" b="0" i="0" u="none" strike="noStrike" baseline="0" dirty="0">
                <a:latin typeface="Calibri" panose="020F0502020204030204" pitchFamily="34" charset="0"/>
              </a:rPr>
              <a:t>, clear indication of which students fall into each category is required. </a:t>
            </a:r>
          </a:p>
          <a:p>
            <a:pPr indent="-228600">
              <a:spcBef>
                <a:spcPts val="600"/>
              </a:spcBef>
            </a:pPr>
            <a:r>
              <a:rPr lang="en-US" sz="1400" b="1" i="1" u="none" strike="noStrike" baseline="0" dirty="0">
                <a:solidFill>
                  <a:srgbClr val="000000"/>
                </a:solidFill>
                <a:latin typeface="Calibri" panose="020F0502020204030204" pitchFamily="34" charset="0"/>
              </a:rPr>
              <a:t>*A roster must not include names of students who are not eligible riders, such as inter-district transfer students; </a:t>
            </a:r>
            <a:r>
              <a:rPr lang="en-US" sz="1400" b="1" i="1" u="none" strike="noStrike" baseline="0" dirty="0">
                <a:latin typeface="Calibri" panose="020F0502020204030204" pitchFamily="34" charset="0"/>
              </a:rPr>
              <a:t>(</a:t>
            </a:r>
            <a:r>
              <a:rPr lang="en-US" sz="1400" b="0" i="1" u="none" strike="noStrike" baseline="0" dirty="0">
                <a:solidFill>
                  <a:srgbClr val="000000"/>
                </a:solidFill>
                <a:latin typeface="Calibri" panose="020F0502020204030204" pitchFamily="34" charset="0"/>
              </a:rPr>
              <a:t>TEC, </a:t>
            </a:r>
            <a:r>
              <a:rPr lang="en-US" sz="1400" b="0" i="1" u="none" strike="noStrike" baseline="0" dirty="0">
                <a:solidFill>
                  <a:srgbClr val="000000"/>
                </a:solidFill>
                <a:latin typeface="Calibri" panose="020F0502020204030204" pitchFamily="34" charset="0"/>
                <a:hlinkClick r:id="rId3"/>
              </a:rPr>
              <a:t>§25.035</a:t>
            </a:r>
            <a:r>
              <a:rPr lang="en-US" sz="1400" b="0" i="1" u="none" strike="noStrike" baseline="0" dirty="0">
                <a:solidFill>
                  <a:srgbClr val="000000"/>
                </a:solidFill>
                <a:latin typeface="Calibri" panose="020F0502020204030204" pitchFamily="34" charset="0"/>
              </a:rPr>
              <a:t> and </a:t>
            </a:r>
            <a:r>
              <a:rPr lang="en-US" sz="1400" b="0" i="1" u="sng" strike="noStrike" baseline="0" dirty="0">
                <a:solidFill>
                  <a:srgbClr val="0000FF"/>
                </a:solidFill>
                <a:latin typeface="Calibri" panose="020F0502020204030204" pitchFamily="34" charset="0"/>
                <a:hlinkClick r:id="rId4"/>
              </a:rPr>
              <a:t>§25.040</a:t>
            </a:r>
            <a:r>
              <a:rPr lang="en-US" sz="1400" b="0" i="1" u="sng" strike="noStrike" baseline="0" dirty="0">
                <a:latin typeface="Calibri" panose="020F0502020204030204" pitchFamily="34" charset="0"/>
              </a:rPr>
              <a:t>)</a:t>
            </a:r>
            <a:r>
              <a:rPr lang="en-US" sz="1400" b="1" i="1" u="none" strike="noStrike" baseline="0" dirty="0">
                <a:latin typeface="Calibri" panose="020F0502020204030204" pitchFamily="34" charset="0"/>
              </a:rPr>
              <a:t>, </a:t>
            </a:r>
            <a:r>
              <a:rPr lang="en-US" sz="1400" b="1" i="1" u="none" strike="noStrike" baseline="0" dirty="0">
                <a:solidFill>
                  <a:srgbClr val="000000"/>
                </a:solidFill>
                <a:latin typeface="Calibri" panose="020F0502020204030204" pitchFamily="34" charset="0"/>
              </a:rPr>
              <a:t>even if those students are transported on the route.</a:t>
            </a:r>
            <a:endParaRPr lang="en-US" sz="2000" b="0" i="0" u="none" strike="noStrike" baseline="0" dirty="0">
              <a:latin typeface="Calibri" panose="020F0502020204030204" pitchFamily="34" charset="0"/>
            </a:endParaRPr>
          </a:p>
          <a:p>
            <a:pPr marL="285750" indent="-285750">
              <a:buFont typeface="Wingdings" panose="05000000000000000000" pitchFamily="2" charset="2"/>
              <a:buChar char="Ø"/>
            </a:pPr>
            <a:r>
              <a:rPr lang="en-US" sz="1600" b="1" i="1" u="none" strike="noStrike" baseline="0" dirty="0">
                <a:latin typeface="Calibri" panose="020F0502020204030204" pitchFamily="34" charset="0"/>
              </a:rPr>
              <a:t>Official Counts of Eligible Riders for Regular-Route-Service Routes - </a:t>
            </a:r>
            <a:r>
              <a:rPr lang="en-US" sz="1600" b="0" i="0" u="none" strike="noStrike" baseline="0" dirty="0">
                <a:solidFill>
                  <a:srgbClr val="000000"/>
                </a:solidFill>
                <a:latin typeface="Calibri" panose="020F0502020204030204" pitchFamily="34" charset="0"/>
              </a:rPr>
              <a:t>For each </a:t>
            </a:r>
            <a:r>
              <a:rPr lang="en-US" sz="1600" b="1" i="0" u="none" strike="noStrike" baseline="0" dirty="0">
                <a:solidFill>
                  <a:srgbClr val="000000"/>
                </a:solidFill>
                <a:latin typeface="Calibri" panose="020F0502020204030204" pitchFamily="34" charset="0"/>
              </a:rPr>
              <a:t>regular-route-service route </a:t>
            </a:r>
            <a:r>
              <a:rPr lang="en-US" sz="1600" b="0" i="0" u="none" strike="noStrike" baseline="0" dirty="0">
                <a:solidFill>
                  <a:srgbClr val="000000"/>
                </a:solidFill>
                <a:latin typeface="Calibri" panose="020F0502020204030204" pitchFamily="34" charset="0"/>
              </a:rPr>
              <a:t>that provides </a:t>
            </a:r>
            <a:r>
              <a:rPr lang="en-US" sz="1600" b="1" i="0" u="none" strike="noStrike" baseline="0" dirty="0">
                <a:solidFill>
                  <a:srgbClr val="000000"/>
                </a:solidFill>
                <a:latin typeface="Calibri" panose="020F0502020204030204" pitchFamily="34" charset="0"/>
              </a:rPr>
              <a:t>to-school and from-school service</a:t>
            </a:r>
            <a:r>
              <a:rPr lang="en-US" sz="1600" b="0" i="0" u="none" strike="noStrike" baseline="0" dirty="0">
                <a:solidFill>
                  <a:srgbClr val="000000"/>
                </a:solidFill>
                <a:latin typeface="Calibri" panose="020F0502020204030204" pitchFamily="34" charset="0"/>
              </a:rPr>
              <a:t>, your district must keep a record of </a:t>
            </a:r>
            <a:r>
              <a:rPr lang="en-US" sz="1600" i="0" u="none" strike="noStrike" baseline="0" dirty="0">
                <a:solidFill>
                  <a:srgbClr val="000000"/>
                </a:solidFill>
                <a:latin typeface="Calibri" panose="020F0502020204030204" pitchFamily="34" charset="0"/>
              </a:rPr>
              <a:t>the </a:t>
            </a:r>
            <a:r>
              <a:rPr lang="en-US" sz="1600" i="1" u="sng" strike="noStrike" baseline="0" dirty="0">
                <a:solidFill>
                  <a:schemeClr val="accent1">
                    <a:lumMod val="75000"/>
                  </a:schemeClr>
                </a:solidFill>
                <a:latin typeface="Calibri" panose="020F0502020204030204" pitchFamily="34" charset="0"/>
                <a:hlinkClick r:id="rId5"/>
              </a:rPr>
              <a:t>official count (pg. 28)</a:t>
            </a:r>
            <a:r>
              <a:rPr lang="en-US" sz="1600" b="0" i="1" strike="noStrike" baseline="0" dirty="0">
                <a:latin typeface="Calibri" panose="020F0502020204030204" pitchFamily="34" charset="0"/>
              </a:rPr>
              <a:t>, </a:t>
            </a:r>
            <a:r>
              <a:rPr lang="en-US" sz="1600" b="0" i="0" u="none" strike="noStrike" baseline="0" dirty="0">
                <a:solidFill>
                  <a:srgbClr val="000000"/>
                </a:solidFill>
                <a:latin typeface="Calibri" panose="020F0502020204030204" pitchFamily="34" charset="0"/>
              </a:rPr>
              <a:t>of eligible riders that it conducts at least twice during the school year. The record must include: </a:t>
            </a:r>
          </a:p>
          <a:p>
            <a:pPr marL="971550" lvl="1" indent="-28575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all the information required to be included in the eligible rider roster; the date and time of day that the count was taken (a.m., p.m., or midday if the route is run at midday to provide transportation for students in half-day prekindergarten programs); </a:t>
            </a:r>
          </a:p>
          <a:p>
            <a:pPr marL="971550" lvl="1" indent="-285750">
              <a:buFont typeface="Wingdings" panose="05000000000000000000" pitchFamily="2" charset="2"/>
              <a:buChar char="Ø"/>
            </a:pPr>
            <a:r>
              <a:rPr lang="en-US" sz="1600" b="0" i="0" u="none" strike="noStrike" baseline="0" dirty="0">
                <a:solidFill>
                  <a:srgbClr val="000000"/>
                </a:solidFill>
                <a:latin typeface="Calibri" panose="020F0502020204030204" pitchFamily="34" charset="0"/>
              </a:rPr>
              <a:t>documentation of whether each student was present at the time of the count; and the signature of the driver or other assigned school official who performed the count, dated by the driver or official. </a:t>
            </a:r>
          </a:p>
        </p:txBody>
      </p:sp>
    </p:spTree>
    <p:extLst>
      <p:ext uri="{BB962C8B-B14F-4D97-AF65-F5344CB8AC3E}">
        <p14:creationId xmlns:p14="http://schemas.microsoft.com/office/powerpoint/2010/main" val="4087087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4756-137D-F867-5C40-EF8B558DDF8E}"/>
              </a:ext>
            </a:extLst>
          </p:cNvPr>
          <p:cNvSpPr>
            <a:spLocks noGrp="1"/>
          </p:cNvSpPr>
          <p:nvPr>
            <p:ph type="title"/>
          </p:nvPr>
        </p:nvSpPr>
        <p:spPr/>
        <p:txBody>
          <a:bodyPr>
            <a:normAutofit/>
          </a:bodyPr>
          <a:lstStyle/>
          <a:p>
            <a:r>
              <a:rPr lang="en-US" sz="2600" dirty="0">
                <a:latin typeface="+mn-lt"/>
              </a:rPr>
              <a:t>District Documentation &amp; Requirements</a:t>
            </a:r>
          </a:p>
        </p:txBody>
      </p:sp>
      <p:sp>
        <p:nvSpPr>
          <p:cNvPr id="3" name="Slide Number Placeholder 2">
            <a:extLst>
              <a:ext uri="{FF2B5EF4-FFF2-40B4-BE49-F238E27FC236}">
                <a16:creationId xmlns:a16="http://schemas.microsoft.com/office/drawing/2014/main" id="{ACA45B0A-EA8D-B4F2-3E7F-494A471742D1}"/>
              </a:ext>
            </a:extLst>
          </p:cNvPr>
          <p:cNvSpPr>
            <a:spLocks noGrp="1"/>
          </p:cNvSpPr>
          <p:nvPr>
            <p:ph type="sldNum" sz="quarter" idx="12"/>
          </p:nvPr>
        </p:nvSpPr>
        <p:spPr/>
        <p:txBody>
          <a:bodyPr/>
          <a:lstStyle/>
          <a:p>
            <a:fld id="{0088AB57-2DBE-44A3-AE96-942C49E954BF}" type="slidenum">
              <a:rPr lang="en-US" smtClean="0"/>
              <a:pPr/>
              <a:t>42</a:t>
            </a:fld>
            <a:endParaRPr lang="en-US" dirty="0"/>
          </a:p>
        </p:txBody>
      </p:sp>
      <p:sp>
        <p:nvSpPr>
          <p:cNvPr id="4" name="Content Placeholder 3">
            <a:extLst>
              <a:ext uri="{FF2B5EF4-FFF2-40B4-BE49-F238E27FC236}">
                <a16:creationId xmlns:a16="http://schemas.microsoft.com/office/drawing/2014/main" id="{6961147A-6095-3F8D-B2D9-35E8DD14C2B2}"/>
              </a:ext>
            </a:extLst>
          </p:cNvPr>
          <p:cNvSpPr>
            <a:spLocks noGrp="1"/>
          </p:cNvSpPr>
          <p:nvPr>
            <p:ph sz="quarter" idx="13"/>
          </p:nvPr>
        </p:nvSpPr>
        <p:spPr>
          <a:xfrm>
            <a:off x="60960" y="1332411"/>
            <a:ext cx="12070080" cy="5389064"/>
          </a:xfrm>
        </p:spPr>
        <p:txBody>
          <a:bodyPr>
            <a:noAutofit/>
          </a:bodyPr>
          <a:lstStyle/>
          <a:p>
            <a:pPr>
              <a:spcBef>
                <a:spcPts val="600"/>
              </a:spcBef>
            </a:pPr>
            <a:r>
              <a:rPr lang="en-US" sz="1800" b="1" i="1" u="none" strike="noStrike" baseline="0" dirty="0">
                <a:latin typeface="Calibri" panose="020F0502020204030204" pitchFamily="34" charset="0"/>
              </a:rPr>
              <a:t>Documents required cont’d</a:t>
            </a:r>
          </a:p>
          <a:p>
            <a:pPr marL="285750" indent="-285750">
              <a:buFont typeface="Wingdings" panose="05000000000000000000" pitchFamily="2" charset="2"/>
              <a:buChar char="Ø"/>
            </a:pPr>
            <a:r>
              <a:rPr lang="en-US" sz="1800" b="1" i="1" u="none" strike="noStrike" baseline="0" dirty="0">
                <a:latin typeface="Calibri" panose="020F0502020204030204" pitchFamily="34" charset="0"/>
              </a:rPr>
              <a:t>Hazardous Traffic and High Risk for Violence Area Policy - </a:t>
            </a:r>
            <a:r>
              <a:rPr lang="en-US" sz="1600" b="0" i="0" u="none" strike="noStrike" baseline="0" dirty="0">
                <a:solidFill>
                  <a:srgbClr val="000000"/>
                </a:solidFill>
                <a:latin typeface="Calibri" panose="020F0502020204030204" pitchFamily="34" charset="0"/>
              </a:rPr>
              <a:t>Your district must keep a copy of any hazardous-traffic-area policy, or update to that policy, adopted by the local school board, as discussed in </a:t>
            </a:r>
            <a:r>
              <a:rPr lang="en-US" sz="1600" b="0" i="1" u="sng" strike="noStrike" baseline="0" dirty="0">
                <a:solidFill>
                  <a:srgbClr val="0000FF"/>
                </a:solidFill>
                <a:latin typeface="Calibri" panose="020F0502020204030204" pitchFamily="34" charset="0"/>
                <a:hlinkClick r:id="rId2"/>
              </a:rPr>
              <a:t>6.2 How Does Our District Ensure That Hazardous-Traffic or High-Risk Areas Service Eligible to Be Reported? (pg. 26)</a:t>
            </a:r>
            <a:r>
              <a:rPr lang="en-US" sz="1600" b="0" i="0" u="none" strike="noStrike" baseline="0" dirty="0">
                <a:solidFill>
                  <a:srgbClr val="000000"/>
                </a:solidFill>
                <a:latin typeface="Calibri" panose="020F0502020204030204" pitchFamily="34" charset="0"/>
              </a:rPr>
              <a:t>, and a record of the school board’s adoption of the policy or revised policy through official board action (such as minutes of the meeting at which the board adopted the policy).  </a:t>
            </a:r>
            <a:endParaRPr lang="en-US" sz="1600" b="1" u="none" strike="noStrike" baseline="0" dirty="0">
              <a:latin typeface="Calibri" panose="020F0502020204030204" pitchFamily="34" charset="0"/>
            </a:endParaRPr>
          </a:p>
          <a:p>
            <a:pPr marL="285750" indent="-285750">
              <a:spcBef>
                <a:spcPts val="600"/>
              </a:spcBef>
              <a:buFont typeface="Wingdings" panose="05000000000000000000" pitchFamily="2" charset="2"/>
              <a:buChar char="Ø"/>
            </a:pPr>
            <a:r>
              <a:rPr lang="en-US" sz="1800" b="1" i="1" u="none" strike="noStrike" baseline="0" dirty="0">
                <a:latin typeface="Calibri" panose="020F0502020204030204" pitchFamily="34" charset="0"/>
              </a:rPr>
              <a:t>Operations Report Documentation </a:t>
            </a:r>
            <a:r>
              <a:rPr lang="en-US" sz="1800" b="1" u="none" strike="noStrike" baseline="0" dirty="0">
                <a:latin typeface="Calibri" panose="020F0502020204030204" pitchFamily="34" charset="0"/>
              </a:rPr>
              <a:t>- </a:t>
            </a:r>
            <a:r>
              <a:rPr lang="en-US" sz="1600" b="0" i="0" u="none" strike="noStrike" baseline="0" dirty="0">
                <a:solidFill>
                  <a:srgbClr val="000000"/>
                </a:solidFill>
                <a:latin typeface="Calibri" panose="020F0502020204030204" pitchFamily="34" charset="0"/>
              </a:rPr>
              <a:t>Your district must keep records of the odometer readings from the beginning and end of the year that your district is using to calculate actual mileage for each of the four Operations Report </a:t>
            </a:r>
            <a:r>
              <a:rPr lang="en-US" sz="1600" b="0" i="1" u="sng" strike="noStrike" baseline="0" dirty="0">
                <a:solidFill>
                  <a:srgbClr val="0000FF"/>
                </a:solidFill>
                <a:latin typeface="Calibri" panose="020F0502020204030204" pitchFamily="34" charset="0"/>
                <a:hlinkClick r:id="rId3"/>
              </a:rPr>
              <a:t>mileage categories (pg. 20)</a:t>
            </a:r>
            <a:r>
              <a:rPr lang="en-US" sz="1600" b="0" i="0" u="none" strike="noStrike" baseline="0" dirty="0">
                <a:solidFill>
                  <a:srgbClr val="000000"/>
                </a:solidFill>
                <a:latin typeface="Calibri" panose="020F0502020204030204" pitchFamily="34" charset="0"/>
              </a:rPr>
              <a:t> and documentation showing how the district determined the mileage attributable to each category and, within each category, the mileage attributable to regular-program students and the mileage attributable to special-program students. </a:t>
            </a:r>
          </a:p>
          <a:p>
            <a:pPr marL="285750" indent="-285750">
              <a:spcBef>
                <a:spcPts val="600"/>
              </a:spcBef>
              <a:buFont typeface="Wingdings" panose="05000000000000000000" pitchFamily="2" charset="2"/>
              <a:buChar char="Ø"/>
            </a:pPr>
            <a:r>
              <a:rPr lang="en-US" sz="1800" b="1" i="1" u="none" strike="noStrike" baseline="0" dirty="0">
                <a:latin typeface="Calibri" panose="020F0502020204030204" pitchFamily="34" charset="0"/>
              </a:rPr>
              <a:t>Documentation Related to Transportation to a Grandparent’s Home or Child- Care Facility</a:t>
            </a:r>
            <a:r>
              <a:rPr lang="en-US" sz="1800" b="1" u="none" strike="noStrike" baseline="0" dirty="0">
                <a:latin typeface="Calibri" panose="020F0502020204030204" pitchFamily="34" charset="0"/>
              </a:rPr>
              <a:t> - </a:t>
            </a:r>
            <a:r>
              <a:rPr lang="en-US" sz="1600" b="0" i="0" u="none" strike="noStrike" baseline="0" dirty="0">
                <a:solidFill>
                  <a:srgbClr val="000000"/>
                </a:solidFill>
                <a:latin typeface="Calibri" panose="020F0502020204030204" pitchFamily="34" charset="0"/>
              </a:rPr>
              <a:t>Your district must keep documentation supporting its determination that a grandparent’s home or childcare facility meets the requirements specified in </a:t>
            </a:r>
            <a:r>
              <a:rPr lang="en-US" sz="1600" b="0" i="1" u="sng" strike="noStrike" baseline="0" dirty="0">
                <a:solidFill>
                  <a:srgbClr val="0000FF"/>
                </a:solidFill>
                <a:latin typeface="Calibri" panose="020F0502020204030204" pitchFamily="34" charset="0"/>
                <a:hlinkClick r:id="rId4"/>
              </a:rPr>
              <a:t>Regular Route Services: Transportation to and from School (pg. 10-11)</a:t>
            </a:r>
            <a:endParaRPr lang="en-US" sz="1600" b="0" i="1" u="none" strike="noStrike" baseline="0" dirty="0">
              <a:solidFill>
                <a:srgbClr val="000000"/>
              </a:solidFill>
              <a:latin typeface="Calibri" panose="020F0502020204030204" pitchFamily="34" charset="0"/>
            </a:endParaRPr>
          </a:p>
          <a:p>
            <a:pPr marL="285750" indent="-285750">
              <a:spcBef>
                <a:spcPts val="600"/>
              </a:spcBef>
              <a:buFont typeface="Wingdings" panose="05000000000000000000" pitchFamily="2" charset="2"/>
              <a:buChar char="Ø"/>
            </a:pPr>
            <a:r>
              <a:rPr lang="en-US" sz="1800" b="1" i="1" u="none" strike="noStrike" baseline="0" dirty="0">
                <a:latin typeface="Calibri" panose="020F0502020204030204" pitchFamily="34" charset="0"/>
              </a:rPr>
              <a:t>Documentation Related to a Bus Pass or Bus Card Program </a:t>
            </a:r>
            <a:r>
              <a:rPr lang="en-US" sz="1800" b="1" u="none" strike="noStrike" baseline="0" dirty="0">
                <a:latin typeface="Calibri" panose="020F0502020204030204" pitchFamily="34" charset="0"/>
              </a:rPr>
              <a:t>- </a:t>
            </a:r>
            <a:r>
              <a:rPr lang="en-US" sz="1600" b="0" i="0" u="none" strike="noStrike" baseline="0" dirty="0">
                <a:solidFill>
                  <a:srgbClr val="000000"/>
                </a:solidFill>
                <a:latin typeface="Calibri" panose="020F0502020204030204" pitchFamily="34" charset="0"/>
              </a:rPr>
              <a:t>Please see </a:t>
            </a:r>
            <a:r>
              <a:rPr lang="en-US" sz="1600" b="0" i="1" u="sng" strike="noStrike" baseline="0" dirty="0">
                <a:solidFill>
                  <a:srgbClr val="0000FF"/>
                </a:solidFill>
                <a:latin typeface="Calibri" panose="020F0502020204030204" pitchFamily="34" charset="0"/>
                <a:hlinkClick r:id="rId5"/>
              </a:rPr>
              <a:t>11.3 How Does Our District Document Student Eligibility and the Eligibility of Bus Passes or Cards for Reimbursement? (pg. 38)</a:t>
            </a:r>
            <a:r>
              <a:rPr lang="en-US" sz="1600" b="0" i="1" u="none" strike="noStrike" baseline="0" dirty="0">
                <a:solidFill>
                  <a:srgbClr val="000000"/>
                </a:solidFill>
                <a:latin typeface="Calibri" panose="020F0502020204030204" pitchFamily="34" charset="0"/>
              </a:rPr>
              <a:t> </a:t>
            </a:r>
          </a:p>
          <a:p>
            <a:pPr>
              <a:spcBef>
                <a:spcPts val="600"/>
              </a:spcBef>
            </a:pPr>
            <a:r>
              <a:rPr lang="en-US" sz="1600" b="0" i="0" u="none" strike="noStrike" baseline="0" dirty="0">
                <a:solidFill>
                  <a:srgbClr val="000000"/>
                </a:solidFill>
                <a:latin typeface="Calibri" panose="020F0502020204030204" pitchFamily="34" charset="0"/>
              </a:rPr>
              <a:t>*You can find detailed information on how to create or compile some of these documents </a:t>
            </a:r>
            <a:r>
              <a:rPr lang="en-US" sz="1600" b="0" i="1" u="sng" strike="noStrike" baseline="0" dirty="0">
                <a:solidFill>
                  <a:srgbClr val="0000FF"/>
                </a:solidFill>
                <a:latin typeface="Calibri" panose="020F0502020204030204" pitchFamily="34" charset="0"/>
                <a:hlinkClick r:id="rId6"/>
              </a:rPr>
              <a:t>Section 6: What Procedures Must Our District Follow in Determining Transportation Report Data? (pg. 25)</a:t>
            </a:r>
            <a:endParaRPr lang="en-US" sz="1600" b="0" i="1" u="none" strike="noStrike" baseline="0" dirty="0">
              <a:solidFill>
                <a:srgbClr val="000000"/>
              </a:solidFill>
              <a:latin typeface="Calibri" panose="020F0502020204030204" pitchFamily="34" charset="0"/>
            </a:endParaRPr>
          </a:p>
          <a:p>
            <a:pPr>
              <a:spcBef>
                <a:spcPts val="600"/>
              </a:spcBef>
            </a:pPr>
            <a:endParaRPr lang="en-US" sz="1600" b="0" i="1" u="none" strike="noStrike" baseline="0" dirty="0">
              <a:solidFill>
                <a:srgbClr val="000000"/>
              </a:solidFill>
              <a:latin typeface="Calibri" panose="020F0502020204030204" pitchFamily="34" charset="0"/>
            </a:endParaRPr>
          </a:p>
          <a:p>
            <a:pPr>
              <a:spcBef>
                <a:spcPts val="600"/>
              </a:spcBef>
            </a:pPr>
            <a:r>
              <a:rPr lang="en-US" sz="1600" b="1" i="1" u="none" strike="noStrike" baseline="0" dirty="0">
                <a:solidFill>
                  <a:srgbClr val="000000"/>
                </a:solidFill>
                <a:latin typeface="Calibri" panose="020F0502020204030204" pitchFamily="34" charset="0"/>
              </a:rPr>
              <a:t>Important: </a:t>
            </a:r>
            <a:r>
              <a:rPr lang="en-US" sz="1600" i="1" u="none" strike="noStrike" baseline="0" dirty="0">
                <a:solidFill>
                  <a:srgbClr val="000000"/>
                </a:solidFill>
                <a:latin typeface="Calibri" panose="020F0502020204030204" pitchFamily="34" charset="0"/>
              </a:rPr>
              <a:t>If your district’s documentation does not support the route services reported to the TEA, your district’s transportation allotment may be reduced. </a:t>
            </a:r>
          </a:p>
          <a:p>
            <a:pPr>
              <a:spcBef>
                <a:spcPts val="600"/>
              </a:spcBef>
            </a:pPr>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60562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1C48-DC02-8045-A9CD-FBBED0B1621D}"/>
              </a:ext>
            </a:extLst>
          </p:cNvPr>
          <p:cNvSpPr>
            <a:spLocks noGrp="1"/>
          </p:cNvSpPr>
          <p:nvPr>
            <p:ph type="title"/>
          </p:nvPr>
        </p:nvSpPr>
        <p:spPr/>
        <p:txBody>
          <a:bodyPr>
            <a:normAutofit/>
          </a:bodyPr>
          <a:lstStyle/>
          <a:p>
            <a:r>
              <a:rPr lang="en-US" sz="2800" dirty="0">
                <a:latin typeface="+mn-lt"/>
              </a:rPr>
              <a:t>Helpful Links</a:t>
            </a:r>
          </a:p>
        </p:txBody>
      </p:sp>
      <p:sp>
        <p:nvSpPr>
          <p:cNvPr id="3" name="Slide Number Placeholder 2">
            <a:extLst>
              <a:ext uri="{FF2B5EF4-FFF2-40B4-BE49-F238E27FC236}">
                <a16:creationId xmlns:a16="http://schemas.microsoft.com/office/drawing/2014/main" id="{DEBA2B21-E5A3-B011-C11E-2137FE774EED}"/>
              </a:ext>
            </a:extLst>
          </p:cNvPr>
          <p:cNvSpPr>
            <a:spLocks noGrp="1"/>
          </p:cNvSpPr>
          <p:nvPr>
            <p:ph type="sldNum" sz="quarter" idx="12"/>
          </p:nvPr>
        </p:nvSpPr>
        <p:spPr/>
        <p:txBody>
          <a:bodyPr/>
          <a:lstStyle/>
          <a:p>
            <a:fld id="{0088AB57-2DBE-44A3-AE96-942C49E954BF}" type="slidenum">
              <a:rPr lang="en-US" smtClean="0"/>
              <a:pPr/>
              <a:t>43</a:t>
            </a:fld>
            <a:endParaRPr lang="en-US" dirty="0"/>
          </a:p>
        </p:txBody>
      </p:sp>
      <p:sp>
        <p:nvSpPr>
          <p:cNvPr id="4" name="Content Placeholder 3">
            <a:extLst>
              <a:ext uri="{FF2B5EF4-FFF2-40B4-BE49-F238E27FC236}">
                <a16:creationId xmlns:a16="http://schemas.microsoft.com/office/drawing/2014/main" id="{43D4144A-EC45-6F9D-FA34-2A58D59C8B57}"/>
              </a:ext>
            </a:extLst>
          </p:cNvPr>
          <p:cNvSpPr>
            <a:spLocks noGrp="1"/>
          </p:cNvSpPr>
          <p:nvPr>
            <p:ph sz="quarter" idx="13"/>
          </p:nvPr>
        </p:nvSpPr>
        <p:spPr>
          <a:xfrm>
            <a:off x="0" y="965510"/>
            <a:ext cx="10458994" cy="5648540"/>
          </a:xfrm>
        </p:spPr>
        <p:txBody>
          <a:bodyPr>
            <a:normAutofit/>
          </a:bodyPr>
          <a:lstStyle/>
          <a:p>
            <a:r>
              <a:rPr lang="en-US" sz="2400" b="1" i="1" u="none" strike="noStrike" baseline="0" dirty="0">
                <a:solidFill>
                  <a:srgbClr val="000000"/>
                </a:solidFill>
                <a:latin typeface="Calibri" panose="020F0502020204030204" pitchFamily="34" charset="0"/>
              </a:rPr>
              <a:t>Transportation Helpful Links:</a:t>
            </a:r>
            <a:endParaRPr lang="en-US" sz="18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TEA School Transportation Funding web page: </a:t>
            </a:r>
            <a:r>
              <a:rPr lang="en-US" sz="1800" b="0" i="1" u="sng" strike="noStrike" baseline="0" dirty="0">
                <a:solidFill>
                  <a:schemeClr val="accent1">
                    <a:lumMod val="75000"/>
                  </a:schemeClr>
                </a:solidFill>
                <a:latin typeface="Calibri" panose="020F0502020204030204" pitchFamily="34" charset="0"/>
                <a:hlinkClick r:id="rId2">
                  <a:extLst>
                    <a:ext uri="{A12FA001-AC4F-418D-AE19-62706E023703}">
                      <ahyp:hlinkClr xmlns:ahyp="http://schemas.microsoft.com/office/drawing/2018/hyperlinkcolor" val="tx"/>
                    </a:ext>
                  </a:extLst>
                </a:hlinkClick>
              </a:rPr>
              <a:t>https://tea.texas.gov/finance-and-grants/state-funding/state-funding-reports-and-data/school-transportation-funding </a:t>
            </a:r>
            <a:endParaRPr lang="en-US" sz="1800" b="0" i="1" u="none" strike="noStrike" baseline="0" dirty="0">
              <a:solidFill>
                <a:schemeClr val="accent1">
                  <a:lumMod val="75000"/>
                </a:schemeClr>
              </a:solidFill>
              <a:latin typeface="Calibri" panose="020F0502020204030204" pitchFamily="34" charset="0"/>
            </a:endParaRPr>
          </a:p>
          <a:p>
            <a:pPr marL="285750" indent="-285750">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TEA Mailing List Administration web page: </a:t>
            </a:r>
            <a:r>
              <a:rPr lang="en-US" sz="1800" b="0" i="1" u="sng" strike="noStrike" baseline="0" dirty="0">
                <a:solidFill>
                  <a:schemeClr val="accent1">
                    <a:lumMod val="75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https://public.govdelivery.com/accounts/TXT EA/subscriber/new </a:t>
            </a:r>
            <a:endParaRPr lang="en-US" sz="1800" b="0" i="1" u="none" strike="noStrike" baseline="0" dirty="0">
              <a:solidFill>
                <a:schemeClr val="accent1">
                  <a:lumMod val="75000"/>
                </a:schemeClr>
              </a:solidFill>
              <a:latin typeface="Calibri" panose="020F0502020204030204" pitchFamily="34" charset="0"/>
            </a:endParaRPr>
          </a:p>
          <a:p>
            <a:pPr algn="just"/>
            <a:r>
              <a:rPr lang="en-US" sz="1800" b="0" i="1" u="none" strike="noStrike" baseline="0" dirty="0">
                <a:solidFill>
                  <a:srgbClr val="000000"/>
                </a:solidFill>
                <a:latin typeface="Calibri" panose="020F0502020204030204" pitchFamily="34" charset="0"/>
              </a:rPr>
              <a:t>(Sign up for the </a:t>
            </a:r>
            <a:r>
              <a:rPr lang="en-US" sz="1800" b="1" i="1" u="none" strike="noStrike" baseline="0" dirty="0">
                <a:solidFill>
                  <a:srgbClr val="000000"/>
                </a:solidFill>
                <a:latin typeface="Calibri" panose="020F0502020204030204" pitchFamily="34" charset="0"/>
              </a:rPr>
              <a:t>State Funding Updates </a:t>
            </a:r>
            <a:r>
              <a:rPr lang="en-US" sz="1800" b="0" i="1" u="none" strike="noStrike" baseline="0" dirty="0">
                <a:solidFill>
                  <a:srgbClr val="000000"/>
                </a:solidFill>
                <a:latin typeface="Calibri" panose="020F0502020204030204" pitchFamily="34" charset="0"/>
              </a:rPr>
              <a:t>mailing list to receive messages related to State Funding. This can include Transportation Funding items such as reminders when specific reports open for data entry.) </a:t>
            </a:r>
            <a:endParaRPr lang="en-US" sz="1800" b="0" i="0" u="none" strike="noStrike" baseline="0" dirty="0">
              <a:solidFill>
                <a:srgbClr val="000000"/>
              </a:solidFill>
              <a:latin typeface="Calibri" panose="020F0502020204030204" pitchFamily="34" charset="0"/>
            </a:endParaRPr>
          </a:p>
          <a:p>
            <a:pPr marL="285750" indent="-285750" algn="l">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TEAL logon page for FSP Transportation Route Services and Operations reporting: </a:t>
            </a:r>
            <a:r>
              <a:rPr lang="en-US" sz="1800" b="0" i="1" u="sng" strike="noStrike" baseline="0" dirty="0">
                <a:solidFill>
                  <a:schemeClr val="accent1">
                    <a:lumMod val="75000"/>
                  </a:schemeClr>
                </a:solidFill>
                <a:latin typeface="Calibri" panose="020F0502020204030204" pitchFamily="34" charset="0"/>
                <a:hlinkClick r:id="rId4">
                  <a:extLst>
                    <a:ext uri="{A12FA001-AC4F-418D-AE19-62706E023703}">
                      <ahyp:hlinkClr xmlns:ahyp="http://schemas.microsoft.com/office/drawing/2018/hyperlinkcolor" val="tx"/>
                    </a:ext>
                  </a:extLst>
                </a:hlinkClick>
              </a:rPr>
              <a:t>https://tealprod.tea.state.tx.us/TSP/TEASecurePortal/Access/LogonServlet </a:t>
            </a:r>
            <a:endParaRPr lang="en-US" sz="1800" b="0" i="1" u="none" strike="noStrike" baseline="0" dirty="0">
              <a:solidFill>
                <a:schemeClr val="accent1">
                  <a:lumMod val="75000"/>
                </a:schemeClr>
              </a:solidFill>
              <a:latin typeface="Calibri" panose="020F0502020204030204" pitchFamily="34" charset="0"/>
            </a:endParaRPr>
          </a:p>
          <a:p>
            <a:pPr marL="285750" indent="-285750" algn="l">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TEA web page with State Funding Division contact information: </a:t>
            </a:r>
            <a:r>
              <a:rPr lang="en-US" sz="1800" b="0" i="1" u="sng" strike="noStrike" baseline="0" dirty="0">
                <a:solidFill>
                  <a:schemeClr val="accent1">
                    <a:lumMod val="75000"/>
                  </a:schemeClr>
                </a:solidFill>
                <a:latin typeface="Calibri" panose="020F0502020204030204" pitchFamily="34" charset="0"/>
                <a:hlinkClick r:id="rId2">
                  <a:extLst>
                    <a:ext uri="{A12FA001-AC4F-418D-AE19-62706E023703}">
                      <ahyp:hlinkClr xmlns:ahyp="http://schemas.microsoft.com/office/drawing/2018/hyperlinkcolor" val="tx"/>
                    </a:ext>
                  </a:extLst>
                </a:hlinkClick>
              </a:rPr>
              <a:t>https://tea.texas.gov/finance-and-grants/state-funding </a:t>
            </a:r>
            <a:endParaRPr lang="en-US" sz="1800" b="0" i="1" u="sng" strike="noStrike" baseline="0" dirty="0">
              <a:solidFill>
                <a:schemeClr val="accent1">
                  <a:lumMod val="75000"/>
                </a:schemeClr>
              </a:solidFill>
              <a:latin typeface="Calibri" panose="020F0502020204030204" pitchFamily="34" charset="0"/>
            </a:endParaRPr>
          </a:p>
          <a:p>
            <a:pPr marL="285750" indent="-285750">
              <a:buFont typeface="Wingdings" panose="05000000000000000000" pitchFamily="2" charset="2"/>
              <a:buChar char="Ø"/>
            </a:pPr>
            <a:r>
              <a:rPr lang="en-US" sz="1800" b="0" strike="noStrike" baseline="0" dirty="0">
                <a:latin typeface="Calibri" panose="020F0502020204030204" pitchFamily="34" charset="0"/>
              </a:rPr>
              <a:t>TEA Foundation School Program (FSP) System:  </a:t>
            </a:r>
            <a:r>
              <a:rPr lang="en-US" sz="1800" b="0" i="1" u="sng" strike="noStrike" baseline="0" dirty="0">
                <a:solidFill>
                  <a:srgbClr val="0000FF"/>
                </a:solidFill>
                <a:latin typeface="Calibri" panose="020F0502020204030204" pitchFamily="34" charset="0"/>
                <a:hlinkClick r:id="rId5"/>
              </a:rPr>
              <a:t>https://tea.texas.gov/finance-and-grants/state-funding/foundation-school-program/foundation-school-program-system</a:t>
            </a:r>
            <a:endParaRPr lang="en-US" sz="1800" b="0" i="1" u="none" strike="noStrike" baseline="0" dirty="0">
              <a:solidFill>
                <a:schemeClr val="accent1">
                  <a:lumMod val="75000"/>
                </a:schemeClr>
              </a:solidFill>
              <a:latin typeface="Calibri" panose="020F0502020204030204" pitchFamily="34" charset="0"/>
            </a:endParaRPr>
          </a:p>
          <a:p>
            <a:pPr marL="285750" indent="-285750">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Texas Constitution and Statutes: </a:t>
            </a:r>
            <a:r>
              <a:rPr lang="en-US" sz="1800" b="0" i="1" u="sng" strike="noStrike" baseline="0" dirty="0">
                <a:solidFill>
                  <a:schemeClr val="accent1">
                    <a:lumMod val="75000"/>
                  </a:schemeClr>
                </a:solidFill>
                <a:latin typeface="Calibri" panose="020F0502020204030204" pitchFamily="34" charset="0"/>
                <a:hlinkClick r:id="rId6">
                  <a:extLst>
                    <a:ext uri="{A12FA001-AC4F-418D-AE19-62706E023703}">
                      <ahyp:hlinkClr xmlns:ahyp="http://schemas.microsoft.com/office/drawing/2018/hyperlinkcolor" val="tx"/>
                    </a:ext>
                  </a:extLst>
                </a:hlinkClick>
              </a:rPr>
              <a:t>http://www.statutes.legis.state.tx.us/Index.aspx </a:t>
            </a:r>
            <a:endParaRPr lang="en-US" sz="1800" b="0" i="1" u="none" strike="noStrike" baseline="0" dirty="0">
              <a:solidFill>
                <a:schemeClr val="accent1">
                  <a:lumMod val="75000"/>
                </a:schemeClr>
              </a:solidFill>
              <a:latin typeface="Calibri" panose="020F0502020204030204" pitchFamily="34" charset="0"/>
            </a:endParaRPr>
          </a:p>
          <a:p>
            <a:pPr marL="285750" indent="-285750">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Texas Department of Public Safety Texas Specifications for School Buses: </a:t>
            </a:r>
            <a:r>
              <a:rPr lang="en-US" sz="1800" b="0" i="1" u="sng" strike="noStrike" baseline="0" dirty="0">
                <a:solidFill>
                  <a:schemeClr val="accent1">
                    <a:lumMod val="75000"/>
                  </a:schemeClr>
                </a:solidFill>
                <a:latin typeface="Calibri" panose="020F0502020204030204" pitchFamily="34" charset="0"/>
                <a:hlinkClick r:id="rId7">
                  <a:extLst>
                    <a:ext uri="{A12FA001-AC4F-418D-AE19-62706E023703}">
                      <ahyp:hlinkClr xmlns:ahyp="http://schemas.microsoft.com/office/drawing/2018/hyperlinkcolor" val="tx"/>
                    </a:ext>
                  </a:extLst>
                </a:hlinkClick>
              </a:rPr>
              <a:t>https://www.dps.texas.gov/section/highway-patrol/texas-specifications-school-buses </a:t>
            </a:r>
            <a:endParaRPr lang="en-US" sz="1800" b="0" i="1" u="sng" strike="noStrike" baseline="0" dirty="0">
              <a:solidFill>
                <a:schemeClr val="accent1">
                  <a:lumMod val="75000"/>
                </a:schemeClr>
              </a:solidFill>
              <a:latin typeface="Calibri" panose="020F0502020204030204" pitchFamily="34" charset="0"/>
            </a:endParaRPr>
          </a:p>
          <a:p>
            <a:endParaRPr lang="en-US" sz="1800" i="1" u="sng" dirty="0">
              <a:solidFill>
                <a:srgbClr val="0000FF"/>
              </a:solidFill>
              <a:latin typeface="Calibri" panose="020F0502020204030204" pitchFamily="34" charset="0"/>
            </a:endParaRPr>
          </a:p>
          <a:p>
            <a:endParaRPr lang="en-US" i="1" dirty="0"/>
          </a:p>
        </p:txBody>
      </p:sp>
      <p:pic>
        <p:nvPicPr>
          <p:cNvPr id="6" name="Picture 5">
            <a:extLst>
              <a:ext uri="{FF2B5EF4-FFF2-40B4-BE49-F238E27FC236}">
                <a16:creationId xmlns:a16="http://schemas.microsoft.com/office/drawing/2014/main" id="{47BE2541-2005-A9D8-E0B9-EFDC4DAC4E1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555652" y="4675730"/>
            <a:ext cx="2966407" cy="1853407"/>
          </a:xfrm>
          <a:prstGeom prst="rect">
            <a:avLst/>
          </a:prstGeom>
        </p:spPr>
      </p:pic>
      <p:sp>
        <p:nvSpPr>
          <p:cNvPr id="7" name="TextBox 6">
            <a:extLst>
              <a:ext uri="{FF2B5EF4-FFF2-40B4-BE49-F238E27FC236}">
                <a16:creationId xmlns:a16="http://schemas.microsoft.com/office/drawing/2014/main" id="{4A8995E0-B935-2578-63F0-30615DAF4C7F}"/>
              </a:ext>
            </a:extLst>
          </p:cNvPr>
          <p:cNvSpPr txBox="1"/>
          <p:nvPr/>
        </p:nvSpPr>
        <p:spPr>
          <a:xfrm>
            <a:off x="4415245" y="6019842"/>
            <a:ext cx="5623611" cy="230832"/>
          </a:xfrm>
          <a:prstGeom prst="rect">
            <a:avLst/>
          </a:prstGeom>
          <a:noFill/>
        </p:spPr>
        <p:txBody>
          <a:bodyPr wrap="square" rtlCol="0">
            <a:spAutoFit/>
          </a:bodyPr>
          <a:lstStyle/>
          <a:p>
            <a:r>
              <a:rPr lang="en-US" sz="900" dirty="0">
                <a:hlinkClick r:id="rId9" tooltip="https://www.pngall.com/school-bus-png/download/38880"/>
              </a:rPr>
              <a:t>This Photo</a:t>
            </a:r>
            <a:r>
              <a:rPr lang="en-US" sz="900" dirty="0"/>
              <a:t> by Unknown Author is licensed under </a:t>
            </a:r>
            <a:r>
              <a:rPr lang="en-US" sz="900" dirty="0">
                <a:hlinkClick r:id="rId10" tooltip="https://creativecommons.org/licenses/by-nc/3.0/"/>
              </a:rPr>
              <a:t>CC BY-NC</a:t>
            </a:r>
            <a:endParaRPr lang="en-US" sz="900" dirty="0"/>
          </a:p>
        </p:txBody>
      </p:sp>
    </p:spTree>
    <p:extLst>
      <p:ext uri="{BB962C8B-B14F-4D97-AF65-F5344CB8AC3E}">
        <p14:creationId xmlns:p14="http://schemas.microsoft.com/office/powerpoint/2010/main" val="4196619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DE7F-11CC-E487-5972-749A25938319}"/>
              </a:ext>
            </a:extLst>
          </p:cNvPr>
          <p:cNvSpPr>
            <a:spLocks noGrp="1"/>
          </p:cNvSpPr>
          <p:nvPr>
            <p:ph type="title"/>
          </p:nvPr>
        </p:nvSpPr>
        <p:spPr>
          <a:xfrm>
            <a:off x="1755913" y="292184"/>
            <a:ext cx="9597887" cy="710206"/>
          </a:xfrm>
        </p:spPr>
        <p:txBody>
          <a:bodyPr>
            <a:normAutofit/>
          </a:bodyPr>
          <a:lstStyle/>
          <a:p>
            <a:r>
              <a:rPr lang="en-US" dirty="0">
                <a:latin typeface="+mn-lt"/>
              </a:rPr>
              <a:t>Rider Eligibility, cont.</a:t>
            </a:r>
            <a:endParaRPr lang="en-US" dirty="0"/>
          </a:p>
        </p:txBody>
      </p:sp>
      <p:sp>
        <p:nvSpPr>
          <p:cNvPr id="4" name="Content Placeholder 3">
            <a:extLst>
              <a:ext uri="{FF2B5EF4-FFF2-40B4-BE49-F238E27FC236}">
                <a16:creationId xmlns:a16="http://schemas.microsoft.com/office/drawing/2014/main" id="{A6DA4E27-0292-D29F-073D-6FA8C3653F66}"/>
              </a:ext>
            </a:extLst>
          </p:cNvPr>
          <p:cNvSpPr>
            <a:spLocks noGrp="1"/>
          </p:cNvSpPr>
          <p:nvPr>
            <p:ph sz="quarter" idx="13"/>
          </p:nvPr>
        </p:nvSpPr>
        <p:spPr>
          <a:xfrm>
            <a:off x="0" y="1367247"/>
            <a:ext cx="12087497" cy="1778910"/>
          </a:xfrm>
        </p:spPr>
        <p:txBody>
          <a:bodyPr>
            <a:noAutofit/>
          </a:bodyPr>
          <a:lstStyle/>
          <a:p>
            <a:pPr marL="342900" indent="-342900">
              <a:spcBef>
                <a:spcPts val="600"/>
              </a:spcBef>
              <a:buFont typeface="Wingdings" panose="05000000000000000000" pitchFamily="2" charset="2"/>
              <a:buChar char="Ø"/>
            </a:pPr>
            <a:r>
              <a:rPr lang="en-US" sz="1800" dirty="0">
                <a:solidFill>
                  <a:srgbClr val="000000"/>
                </a:solidFill>
                <a:latin typeface="+mn-lt"/>
                <a:ea typeface="Open Sans Semibold" panose="020B0706030804020204" pitchFamily="34" charset="0"/>
                <a:cs typeface="Open Sans Semibold" panose="020B0706030804020204" pitchFamily="34" charset="0"/>
              </a:rPr>
              <a:t>A </a:t>
            </a:r>
            <a:r>
              <a:rPr lang="en-US" sz="1800" b="1" dirty="0">
                <a:solidFill>
                  <a:srgbClr val="0070C0"/>
                </a:solidFill>
                <a:latin typeface="+mn-lt"/>
                <a:ea typeface="Open Sans Semibold" panose="020B0706030804020204" pitchFamily="34" charset="0"/>
                <a:cs typeface="Open Sans Semibold" panose="020B0706030804020204" pitchFamily="34" charset="0"/>
              </a:rPr>
              <a:t>Regular-Program Student</a:t>
            </a:r>
            <a:r>
              <a:rPr lang="en-US" sz="1800" dirty="0">
                <a:solidFill>
                  <a:srgbClr val="000000"/>
                </a:solidFill>
                <a:latin typeface="+mn-lt"/>
                <a:ea typeface="Open Sans Semibold" panose="020B0706030804020204" pitchFamily="34" charset="0"/>
                <a:cs typeface="Open Sans Semibold" panose="020B0706030804020204" pitchFamily="34" charset="0"/>
              </a:rPr>
              <a:t> is one who does not require specialized transportation to access his or her academic program. Specialized transportation is transportation that is provided separately from transportation for regular-program students.</a:t>
            </a:r>
          </a:p>
          <a:p>
            <a:pPr>
              <a:spcBef>
                <a:spcPts val="600"/>
              </a:spcBef>
            </a:pPr>
            <a:endParaRPr lang="en-US" sz="1800" dirty="0">
              <a:solidFill>
                <a:srgbClr val="000000"/>
              </a:solidFill>
              <a:latin typeface="+mn-lt"/>
              <a:ea typeface="Open Sans Semibold" panose="020B0706030804020204" pitchFamily="34" charset="0"/>
              <a:cs typeface="Open Sans Semibold" panose="020B0706030804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 </a:t>
            </a:r>
            <a:r>
              <a:rPr kumimoji="0" lang="en-US" sz="1800" b="1" i="0" strike="noStrike" kern="1200" cap="none" spc="0" normalizeH="0" baseline="0" noProof="0" dirty="0">
                <a:ln>
                  <a:noFill/>
                </a:ln>
                <a:solidFill>
                  <a:srgbClr val="0070C0"/>
                </a:solidFill>
                <a:effectLst/>
                <a:uLnTx/>
                <a:uFillTx/>
                <a:latin typeface="Calibri" panose="020F0502020204030204"/>
                <a:ea typeface="+mn-ea"/>
                <a:cs typeface="+mn-cs"/>
              </a:rPr>
              <a:t>Special-Program </a:t>
            </a:r>
            <a:r>
              <a:rPr lang="en-US" sz="1800" b="1" dirty="0">
                <a:solidFill>
                  <a:srgbClr val="0070C0"/>
                </a:solidFill>
                <a:latin typeface="Calibri" panose="020F0502020204030204"/>
              </a:rPr>
              <a:t>Student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is a student with a disability who </a:t>
            </a:r>
            <a:r>
              <a:rPr kumimoji="0" lang="en-US" sz="1800" b="0" u="none" strike="noStrike" kern="1200" cap="none" spc="0" normalizeH="0" baseline="0" noProof="0" dirty="0">
                <a:ln>
                  <a:noFill/>
                </a:ln>
                <a:solidFill>
                  <a:srgbClr val="000000"/>
                </a:solidFill>
                <a:effectLst/>
                <a:uLnTx/>
                <a:uFillTx/>
                <a:latin typeface="Calibri" panose="020F0502020204030204"/>
                <a:ea typeface="+mn-ea"/>
                <a:cs typeface="+mn-cs"/>
              </a:rPr>
              <a:t>requires specialized transportation to access his or her academic program and certain other related services, stipulated under TEC </a:t>
            </a: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hlinkClick r:id="rId2"/>
              </a:rPr>
              <a:t>§29.001–§29.005</a:t>
            </a:r>
            <a:r>
              <a:rPr kumimoji="0" lang="en-US" sz="1800" b="0" u="none" strike="noStrike" kern="1200" cap="none" spc="0" normalizeH="0" baseline="0" noProof="0" dirty="0">
                <a:ln>
                  <a:noFill/>
                </a:ln>
                <a:solidFill>
                  <a:srgbClr val="000000"/>
                </a:solidFill>
                <a:effectLst/>
                <a:uLnTx/>
                <a:uFillTx/>
                <a:latin typeface="Calibri" panose="020F0502020204030204"/>
                <a:ea typeface="+mn-ea"/>
                <a:cs typeface="+mn-cs"/>
              </a:rPr>
              <a:t> and </a:t>
            </a: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hlinkClick r:id="rId3"/>
              </a:rPr>
              <a:t>§48.151</a:t>
            </a:r>
            <a:r>
              <a:rPr kumimoji="0" lang="en-US" sz="1800" b="0" u="none" strike="noStrike" kern="1200" cap="none" spc="0" normalizeH="0" baseline="0" noProof="0" dirty="0">
                <a:ln>
                  <a:noFill/>
                </a:ln>
                <a:solidFill>
                  <a:srgbClr val="000000"/>
                </a:solidFill>
                <a:effectLst/>
                <a:uLnTx/>
                <a:uFillTx/>
                <a:latin typeface="Calibri" panose="020F0502020204030204"/>
                <a:ea typeface="+mn-ea"/>
                <a:cs typeface="+mn-cs"/>
              </a:rPr>
              <a:t>, </a:t>
            </a:r>
            <a:r>
              <a:rPr lang="en-US" sz="1800" dirty="0">
                <a:solidFill>
                  <a:srgbClr val="000000"/>
                </a:solidFill>
                <a:latin typeface="Calibri" panose="020F0502020204030204"/>
              </a:rPr>
              <a:t>and who </a:t>
            </a:r>
            <a:r>
              <a:rPr lang="en-US" sz="1800" b="1" u="sng" dirty="0">
                <a:solidFill>
                  <a:srgbClr val="000000"/>
                </a:solidFill>
                <a:latin typeface="Calibri" panose="020F0502020204030204"/>
              </a:rPr>
              <a:t>completely</a:t>
            </a:r>
            <a:r>
              <a:rPr lang="en-US" sz="1800" dirty="0">
                <a:solidFill>
                  <a:srgbClr val="000000"/>
                </a:solidFill>
                <a:latin typeface="Calibri" panose="020F0502020204030204"/>
              </a:rPr>
              <a:t> meets </a:t>
            </a:r>
            <a:r>
              <a:rPr lang="en-US" sz="1800" b="1" dirty="0">
                <a:solidFill>
                  <a:srgbClr val="000000"/>
                </a:solidFill>
                <a:latin typeface="Calibri" panose="020F0502020204030204"/>
              </a:rPr>
              <a:t>either</a:t>
            </a:r>
            <a:r>
              <a:rPr lang="en-US" sz="1800" dirty="0">
                <a:solidFill>
                  <a:srgbClr val="000000"/>
                </a:solidFill>
                <a:latin typeface="Calibri" panose="020F0502020204030204"/>
              </a:rPr>
              <a:t> of the three-tiered requirements below. </a:t>
            </a:r>
          </a:p>
          <a:p>
            <a:pPr marL="285750" indent="-285750">
              <a:spcBef>
                <a:spcPts val="600"/>
              </a:spcBef>
              <a:buFont typeface="Wingdings" panose="05000000000000000000" pitchFamily="2" charset="2"/>
              <a:buChar char="Ø"/>
            </a:pPr>
            <a:endParaRPr lang="en-US" sz="1800" dirty="0">
              <a:solidFill>
                <a:srgbClr val="000000"/>
              </a:solidFill>
              <a:latin typeface="Calibri" panose="020F0502020204030204"/>
              <a:ea typeface="Open Sans Semibold" panose="020B0706030804020204" pitchFamily="34" charset="0"/>
              <a:cs typeface="Open Sans Semibold" panose="020B0706030804020204" pitchFamily="34" charset="0"/>
            </a:endParaRPr>
          </a:p>
          <a:p>
            <a:pPr marL="285750" indent="-285750">
              <a:spcBef>
                <a:spcPts val="600"/>
              </a:spcBef>
              <a:buFont typeface="Wingdings" panose="05000000000000000000" pitchFamily="2" charset="2"/>
              <a:buChar char="Ø"/>
            </a:pPr>
            <a:endParaRPr lang="en-US" sz="1800" dirty="0">
              <a:solidFill>
                <a:srgbClr val="000000"/>
              </a:solidFill>
              <a:latin typeface="+mn-lt"/>
              <a:ea typeface="Open Sans Semibold" panose="020B0706030804020204" pitchFamily="34" charset="0"/>
              <a:cs typeface="Open Sans Semibold" panose="020B0706030804020204" pitchFamily="34" charset="0"/>
            </a:endParaRPr>
          </a:p>
          <a:p>
            <a:pPr marL="342900" indent="-342900">
              <a:spcBef>
                <a:spcPts val="600"/>
              </a:spcBef>
              <a:buFont typeface="Wingdings" panose="05000000000000000000" pitchFamily="2" charset="2"/>
              <a:buChar char="Ø"/>
            </a:pPr>
            <a:endParaRPr lang="en-US" sz="1800" dirty="0">
              <a:solidFill>
                <a:srgbClr val="000000"/>
              </a:solidFill>
              <a:latin typeface="+mn-lt"/>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CA927393-EE97-398A-04CC-5E8C851792BB}"/>
              </a:ext>
            </a:extLst>
          </p:cNvPr>
          <p:cNvSpPr txBox="1"/>
          <p:nvPr/>
        </p:nvSpPr>
        <p:spPr>
          <a:xfrm>
            <a:off x="0" y="3245547"/>
            <a:ext cx="5625885" cy="2201115"/>
          </a:xfrm>
          <a:prstGeom prst="rect">
            <a:avLst/>
          </a:prstGeom>
          <a:noFill/>
        </p:spPr>
        <p:txBody>
          <a:bodyPr wrap="square">
            <a:spAutoFit/>
          </a:bodyPr>
          <a:lstStyle/>
          <a:p>
            <a:pPr marL="571500" indent="-342900" defTabSz="914400">
              <a:lnSpc>
                <a:spcPct val="90000"/>
              </a:lnSpc>
              <a:spcBef>
                <a:spcPts val="500"/>
              </a:spcBef>
              <a:buFont typeface="Wingdings" panose="05000000000000000000" pitchFamily="2" charset="2"/>
              <a:buChar char="Ø"/>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student is eligible under the TEC, </a:t>
            </a:r>
            <a:r>
              <a:rPr kumimoji="0" lang="en-US" sz="1100" b="0" i="1" u="sng" strike="noStrike" kern="1200" cap="none" spc="0" normalizeH="0" baseline="0" noProof="0" dirty="0">
                <a:ln>
                  <a:noFill/>
                </a:ln>
                <a:solidFill>
                  <a:srgbClr val="0070C0"/>
                </a:solidFill>
                <a:effectLst/>
                <a:uLnTx/>
                <a:uFillTx/>
                <a:latin typeface="Calibri" panose="020F0502020204030204" pitchFamily="34" charset="0"/>
                <a:ea typeface="+mn-ea"/>
                <a:cs typeface="+mn-cs"/>
                <a:hlinkClick r:id="rId4"/>
              </a:rPr>
              <a:t>§29.003</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and Part B (Public Law 101-476) and Part H (Public Law 102-119) of the Individuals with Disabilities Education Act of 1990 and subsequent amendments;</a:t>
            </a:r>
          </a:p>
          <a:p>
            <a:pPr marL="571500" indent="-342900" defTabSz="914400">
              <a:lnSpc>
                <a:spcPct val="90000"/>
              </a:lnSpc>
              <a:spcBef>
                <a:spcPts val="500"/>
              </a:spcBef>
              <a:buFont typeface="Wingdings" panose="05000000000000000000" pitchFamily="2" charset="2"/>
              <a:buChar char="Ø"/>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student would be unable to attend school and benefit from his or her special education program of instruction (including extended school year programs and community-based transitional life skills training) or developmental, corrective, and other supplementary supportive services without being provided special transportation as a necessary related service, as determined on an individual (case-by-case) basis; and </a:t>
            </a:r>
          </a:p>
          <a:p>
            <a:pPr marL="571500" indent="-342900" defTabSz="914400">
              <a:lnSpc>
                <a:spcPct val="90000"/>
              </a:lnSpc>
              <a:spcBef>
                <a:spcPts val="500"/>
              </a:spcBef>
              <a:buFont typeface="Wingdings" panose="05000000000000000000" pitchFamily="2" charset="2"/>
              <a:buChar char="Ø"/>
              <a:defRPr/>
            </a:pPr>
            <a:r>
              <a:rPr lang="en-US" sz="1100" b="0" i="0" u="none" strike="noStrike" baseline="0" dirty="0">
                <a:solidFill>
                  <a:srgbClr val="000000"/>
                </a:solidFill>
              </a:rPr>
              <a:t>the student has the requirement for special transportation properly documented by a duly authorized admission, review, and dismissal (ARD) committee in the student’s individualized education program (IEP) as a required related service to be provided by the district</a:t>
            </a:r>
          </a:p>
        </p:txBody>
      </p:sp>
      <p:sp>
        <p:nvSpPr>
          <p:cNvPr id="13" name="TextBox 12">
            <a:extLst>
              <a:ext uri="{FF2B5EF4-FFF2-40B4-BE49-F238E27FC236}">
                <a16:creationId xmlns:a16="http://schemas.microsoft.com/office/drawing/2014/main" id="{4558BA7A-7B83-3B7A-8374-B511CA364447}"/>
              </a:ext>
            </a:extLst>
          </p:cNvPr>
          <p:cNvSpPr txBox="1"/>
          <p:nvPr/>
        </p:nvSpPr>
        <p:spPr>
          <a:xfrm>
            <a:off x="5859516" y="3898304"/>
            <a:ext cx="472966" cy="369332"/>
          </a:xfrm>
          <a:prstGeom prst="rect">
            <a:avLst/>
          </a:prstGeom>
          <a:noFill/>
        </p:spPr>
        <p:txBody>
          <a:bodyPr wrap="square" rtlCol="0">
            <a:spAutoFit/>
          </a:bodyPr>
          <a:lstStyle/>
          <a:p>
            <a:r>
              <a:rPr lang="en-US" b="1" u="sng" dirty="0"/>
              <a:t>OR</a:t>
            </a:r>
          </a:p>
        </p:txBody>
      </p:sp>
      <p:sp>
        <p:nvSpPr>
          <p:cNvPr id="12" name="TextBox 11">
            <a:extLst>
              <a:ext uri="{FF2B5EF4-FFF2-40B4-BE49-F238E27FC236}">
                <a16:creationId xmlns:a16="http://schemas.microsoft.com/office/drawing/2014/main" id="{1A4B924F-F507-1718-33DB-43ED1A375488}"/>
              </a:ext>
            </a:extLst>
          </p:cNvPr>
          <p:cNvSpPr txBox="1"/>
          <p:nvPr/>
        </p:nvSpPr>
        <p:spPr>
          <a:xfrm>
            <a:off x="6461612" y="3245547"/>
            <a:ext cx="5625885" cy="1287019"/>
          </a:xfrm>
          <a:prstGeom prst="rect">
            <a:avLst/>
          </a:prstGeom>
          <a:noFill/>
        </p:spPr>
        <p:txBody>
          <a:bodyPr wrap="square">
            <a:spAutoFit/>
          </a:bodyPr>
          <a:lstStyle/>
          <a:p>
            <a:pPr marL="571500" indent="-342900" defTabSz="914400">
              <a:lnSpc>
                <a:spcPct val="90000"/>
              </a:lnSpc>
              <a:spcBef>
                <a:spcPts val="500"/>
              </a:spcBef>
              <a:buFont typeface="Wingdings" panose="05000000000000000000" pitchFamily="2" charset="2"/>
              <a:buChar char="Ø"/>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student is eligible under Section 504 of the Federal Rehabilitation Act of 1973 and subsequent amendments; </a:t>
            </a:r>
          </a:p>
          <a:p>
            <a:pPr marL="571500" indent="-342900" defTabSz="914400">
              <a:lnSpc>
                <a:spcPct val="90000"/>
              </a:lnSpc>
              <a:spcBef>
                <a:spcPts val="500"/>
              </a:spcBef>
              <a:buFont typeface="Wingdings" panose="05000000000000000000" pitchFamily="2" charset="2"/>
              <a:buChar char="Ø"/>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student would be unable to attend school and benefit from his or her academic program of instruction without being provided special transportation as a necessary related service, as determined on an individual (case-by-case) basis; and </a:t>
            </a:r>
          </a:p>
          <a:p>
            <a:pPr marL="571500" indent="-342900" defTabSz="914400">
              <a:lnSpc>
                <a:spcPct val="90000"/>
              </a:lnSpc>
              <a:spcBef>
                <a:spcPts val="500"/>
              </a:spcBef>
              <a:buFont typeface="Wingdings" panose="05000000000000000000" pitchFamily="2" charset="2"/>
              <a:buChar char="Ø"/>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student has the requirement for special transportation properly documented by the district in the student’s Section 504 accommodations plan. </a:t>
            </a:r>
          </a:p>
        </p:txBody>
      </p:sp>
      <p:sp>
        <p:nvSpPr>
          <p:cNvPr id="15" name="TextBox 14">
            <a:extLst>
              <a:ext uri="{FF2B5EF4-FFF2-40B4-BE49-F238E27FC236}">
                <a16:creationId xmlns:a16="http://schemas.microsoft.com/office/drawing/2014/main" id="{6EDE234C-E1FB-1049-9AF3-32E462A731E6}"/>
              </a:ext>
            </a:extLst>
          </p:cNvPr>
          <p:cNvSpPr txBox="1"/>
          <p:nvPr/>
        </p:nvSpPr>
        <p:spPr>
          <a:xfrm>
            <a:off x="52251" y="5654045"/>
            <a:ext cx="12087497" cy="646331"/>
          </a:xfrm>
          <a:prstGeom prst="rect">
            <a:avLst/>
          </a:prstGeom>
          <a:noFill/>
        </p:spPr>
        <p:txBody>
          <a:bodyPr wrap="square">
            <a:spAutoFit/>
          </a:bodyPr>
          <a:lstStyle/>
          <a:p>
            <a:r>
              <a:rPr lang="en-US" sz="1800" b="1" i="0" u="none" strike="noStrike" baseline="0" dirty="0">
                <a:solidFill>
                  <a:srgbClr val="000000"/>
                </a:solidFill>
                <a:latin typeface="+mn-lt"/>
              </a:rPr>
              <a:t>Important:</a:t>
            </a:r>
            <a:r>
              <a:rPr lang="en-US" sz="1800" i="0" u="none" strike="noStrike" baseline="0" dirty="0">
                <a:solidFill>
                  <a:srgbClr val="000000"/>
                </a:solidFill>
                <a:latin typeface="+mn-lt"/>
              </a:rPr>
              <a:t> </a:t>
            </a:r>
            <a:r>
              <a:rPr lang="en-US" sz="1800" b="0" i="0" u="none" strike="noStrike" baseline="0" dirty="0">
                <a:solidFill>
                  <a:srgbClr val="000000"/>
                </a:solidFill>
                <a:latin typeface="+mn-lt"/>
              </a:rPr>
              <a:t>Students who receive special education or have Section 504 plans, but </a:t>
            </a:r>
            <a:r>
              <a:rPr lang="en-US" sz="1800" b="1" i="0" u="sng" strike="noStrike" baseline="0" dirty="0">
                <a:solidFill>
                  <a:srgbClr val="000000"/>
                </a:solidFill>
                <a:latin typeface="+mn-lt"/>
              </a:rPr>
              <a:t>do not</a:t>
            </a:r>
            <a:r>
              <a:rPr lang="en-US" sz="1800" b="1" i="0" u="none" strike="noStrike" baseline="0" dirty="0">
                <a:solidFill>
                  <a:srgbClr val="000000"/>
                </a:solidFill>
                <a:latin typeface="+mn-lt"/>
              </a:rPr>
              <a:t> </a:t>
            </a:r>
            <a:r>
              <a:rPr lang="en-US" sz="1800" b="0" i="0" u="none" strike="noStrike" baseline="0" dirty="0">
                <a:solidFill>
                  <a:srgbClr val="000000"/>
                </a:solidFill>
                <a:latin typeface="+mn-lt"/>
              </a:rPr>
              <a:t>require </a:t>
            </a:r>
            <a:r>
              <a:rPr lang="en-US" sz="1800" i="1" u="none" strike="noStrike" baseline="0" dirty="0">
                <a:solidFill>
                  <a:srgbClr val="000000"/>
                </a:solidFill>
                <a:latin typeface="+mn-lt"/>
              </a:rPr>
              <a:t>specialized </a:t>
            </a:r>
            <a:r>
              <a:rPr lang="en-US" i="1" dirty="0">
                <a:solidFill>
                  <a:srgbClr val="000000"/>
                </a:solidFill>
              </a:rPr>
              <a:t>t</a:t>
            </a:r>
            <a:r>
              <a:rPr lang="en-US" sz="1800" i="1" u="none" strike="noStrike" baseline="0" dirty="0">
                <a:solidFill>
                  <a:srgbClr val="000000"/>
                </a:solidFill>
                <a:latin typeface="+mn-lt"/>
              </a:rPr>
              <a:t>ransportation</a:t>
            </a:r>
            <a:r>
              <a:rPr lang="en-US" sz="1800" i="0" u="none" strike="noStrike" baseline="0" dirty="0">
                <a:solidFill>
                  <a:srgbClr val="000000"/>
                </a:solidFill>
                <a:latin typeface="+mn-lt"/>
              </a:rPr>
              <a:t> </a:t>
            </a:r>
            <a:r>
              <a:rPr lang="en-US" sz="1800" b="0" i="0" u="none" strike="noStrike" baseline="0" dirty="0">
                <a:solidFill>
                  <a:srgbClr val="000000"/>
                </a:solidFill>
                <a:latin typeface="+mn-lt"/>
              </a:rPr>
              <a:t>to participate in their education programs are considered </a:t>
            </a:r>
            <a:r>
              <a:rPr lang="en-US" sz="1800" b="1" i="1" u="none" strike="noStrike" baseline="0" dirty="0">
                <a:solidFill>
                  <a:srgbClr val="000000"/>
                </a:solidFill>
                <a:latin typeface="+mn-lt"/>
              </a:rPr>
              <a:t>Regular-Program Students</a:t>
            </a:r>
            <a:r>
              <a:rPr lang="en-US" sz="1800" b="0" i="0" u="none" strike="noStrike" baseline="0" dirty="0">
                <a:solidFill>
                  <a:srgbClr val="000000"/>
                </a:solidFill>
                <a:latin typeface="+mn-lt"/>
              </a:rPr>
              <a:t> for </a:t>
            </a:r>
            <a:r>
              <a:rPr lang="en-US" sz="1800" i="0" u="none" strike="noStrike" baseline="0" dirty="0">
                <a:solidFill>
                  <a:srgbClr val="000000"/>
                </a:solidFill>
                <a:latin typeface="+mn-lt"/>
                <a:ea typeface="Open Sans Semibold" panose="020B0706030804020204" pitchFamily="34" charset="0"/>
                <a:cs typeface="Open Sans Semibold" panose="020B0706030804020204" pitchFamily="34" charset="0"/>
              </a:rPr>
              <a:t>Transportation Allotment </a:t>
            </a:r>
            <a:r>
              <a:rPr lang="en-US" sz="1800" dirty="0">
                <a:solidFill>
                  <a:srgbClr val="000000"/>
                </a:solidFill>
                <a:latin typeface="+mn-lt"/>
                <a:ea typeface="Open Sans Semibold" panose="020B0706030804020204" pitchFamily="34" charset="0"/>
                <a:cs typeface="Open Sans Semibold" panose="020B0706030804020204" pitchFamily="34" charset="0"/>
              </a:rPr>
              <a:t>p</a:t>
            </a:r>
            <a:r>
              <a:rPr lang="en-US" sz="1800" i="0" u="none" strike="noStrike" baseline="0" dirty="0">
                <a:solidFill>
                  <a:srgbClr val="000000"/>
                </a:solidFill>
                <a:latin typeface="+mn-lt"/>
                <a:ea typeface="Open Sans Semibold" panose="020B0706030804020204" pitchFamily="34" charset="0"/>
                <a:cs typeface="Open Sans Semibold" panose="020B0706030804020204" pitchFamily="34" charset="0"/>
              </a:rPr>
              <a:t>urposes</a:t>
            </a:r>
            <a:endParaRPr lang="en-US" sz="1800" b="0" i="0" u="none" strike="noStrike" baseline="0" dirty="0">
              <a:solidFill>
                <a:srgbClr val="000000"/>
              </a:solidFill>
              <a:latin typeface="+mn-lt"/>
            </a:endParaRPr>
          </a:p>
        </p:txBody>
      </p:sp>
      <p:sp>
        <p:nvSpPr>
          <p:cNvPr id="3" name="Slide Number Placeholder 2">
            <a:extLst>
              <a:ext uri="{FF2B5EF4-FFF2-40B4-BE49-F238E27FC236}">
                <a16:creationId xmlns:a16="http://schemas.microsoft.com/office/drawing/2014/main" id="{6C1218AA-6AF8-79BC-BEAB-036EEF0BBBF1}"/>
              </a:ext>
            </a:extLst>
          </p:cNvPr>
          <p:cNvSpPr>
            <a:spLocks noGrp="1"/>
          </p:cNvSpPr>
          <p:nvPr>
            <p:ph type="sldNum" sz="quarter" idx="12"/>
          </p:nvPr>
        </p:nvSpPr>
        <p:spPr/>
        <p:txBody>
          <a:bodyPr/>
          <a:lstStyle/>
          <a:p>
            <a:fld id="{0088AB57-2DBE-44A3-AE96-942C49E954BF}" type="slidenum">
              <a:rPr lang="en-US" smtClean="0"/>
              <a:pPr/>
              <a:t>5</a:t>
            </a:fld>
            <a:endParaRPr lang="en-US" dirty="0"/>
          </a:p>
        </p:txBody>
      </p:sp>
    </p:spTree>
    <p:extLst>
      <p:ext uri="{BB962C8B-B14F-4D97-AF65-F5344CB8AC3E}">
        <p14:creationId xmlns:p14="http://schemas.microsoft.com/office/powerpoint/2010/main" val="118937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3E15-07CE-587A-B141-0C751BF0699D}"/>
              </a:ext>
            </a:extLst>
          </p:cNvPr>
          <p:cNvSpPr>
            <a:spLocks noGrp="1"/>
          </p:cNvSpPr>
          <p:nvPr>
            <p:ph type="title"/>
          </p:nvPr>
        </p:nvSpPr>
        <p:spPr/>
        <p:txBody>
          <a:bodyPr>
            <a:normAutofit/>
          </a:bodyPr>
          <a:lstStyle/>
          <a:p>
            <a:r>
              <a:rPr lang="en-US" dirty="0">
                <a:latin typeface="+mn-lt"/>
              </a:rPr>
              <a:t>Transportation Eligible for Allotment Purposes</a:t>
            </a:r>
          </a:p>
        </p:txBody>
      </p:sp>
      <p:sp>
        <p:nvSpPr>
          <p:cNvPr id="3" name="Slide Number Placeholder 2">
            <a:extLst>
              <a:ext uri="{FF2B5EF4-FFF2-40B4-BE49-F238E27FC236}">
                <a16:creationId xmlns:a16="http://schemas.microsoft.com/office/drawing/2014/main" id="{E2BC93B8-B4BE-A2DD-ADA0-AD696CAE9523}"/>
              </a:ext>
            </a:extLst>
          </p:cNvPr>
          <p:cNvSpPr>
            <a:spLocks noGrp="1"/>
          </p:cNvSpPr>
          <p:nvPr>
            <p:ph type="sldNum" sz="quarter" idx="12"/>
          </p:nvPr>
        </p:nvSpPr>
        <p:spPr/>
        <p:txBody>
          <a:bodyPr/>
          <a:lstStyle/>
          <a:p>
            <a:fld id="{0088AB57-2DBE-44A3-AE96-942C49E954BF}" type="slidenum">
              <a:rPr lang="en-US" smtClean="0"/>
              <a:pPr/>
              <a:t>6</a:t>
            </a:fld>
            <a:endParaRPr lang="en-US" dirty="0"/>
          </a:p>
        </p:txBody>
      </p:sp>
      <p:sp>
        <p:nvSpPr>
          <p:cNvPr id="4" name="Content Placeholder 3">
            <a:extLst>
              <a:ext uri="{FF2B5EF4-FFF2-40B4-BE49-F238E27FC236}">
                <a16:creationId xmlns:a16="http://schemas.microsoft.com/office/drawing/2014/main" id="{6F43FF3B-53D3-3840-213F-D11D94C872A0}"/>
              </a:ext>
            </a:extLst>
          </p:cNvPr>
          <p:cNvSpPr>
            <a:spLocks noGrp="1"/>
          </p:cNvSpPr>
          <p:nvPr>
            <p:ph sz="quarter" idx="13"/>
          </p:nvPr>
        </p:nvSpPr>
        <p:spPr>
          <a:xfrm>
            <a:off x="0" y="1353312"/>
            <a:ext cx="12192000" cy="5175825"/>
          </a:xfrm>
        </p:spPr>
        <p:txBody>
          <a:bodyPr>
            <a:noAutofit/>
          </a:bodyPr>
          <a:lstStyle/>
          <a:p>
            <a:r>
              <a:rPr lang="en-US" dirty="0">
                <a:latin typeface="+mn-lt"/>
              </a:rPr>
              <a:t>Types of transportation, also referred to as </a:t>
            </a:r>
            <a:r>
              <a:rPr lang="en-US" b="1" i="1" u="sng" dirty="0">
                <a:latin typeface="+mn-lt"/>
              </a:rPr>
              <a:t>Route Services</a:t>
            </a:r>
            <a:r>
              <a:rPr lang="en-US" dirty="0">
                <a:latin typeface="+mn-lt"/>
              </a:rPr>
              <a:t>, that are eligible to be reported for Transportation Allotment Purposes:</a:t>
            </a:r>
          </a:p>
          <a:p>
            <a:pPr marL="1028700" lvl="1" indent="-342900">
              <a:buFont typeface="Wingdings" panose="05000000000000000000" pitchFamily="2" charset="2"/>
              <a:buChar char="Ø"/>
            </a:pPr>
            <a:r>
              <a:rPr lang="en-US" dirty="0">
                <a:latin typeface="+mn-lt"/>
              </a:rPr>
              <a:t>Regular Route Services</a:t>
            </a:r>
          </a:p>
          <a:p>
            <a:pPr marL="1485900" lvl="2" indent="-342900">
              <a:buFont typeface="Wingdings" panose="05000000000000000000" pitchFamily="2" charset="2"/>
              <a:buChar char="Ø"/>
            </a:pPr>
            <a:r>
              <a:rPr lang="en-US" dirty="0"/>
              <a:t>H</a:t>
            </a:r>
            <a:r>
              <a:rPr lang="en-US" dirty="0">
                <a:latin typeface="+mn-lt"/>
              </a:rPr>
              <a:t>azardous-Traffic Service Areas (TEA approval required to enable eligibility)</a:t>
            </a:r>
          </a:p>
          <a:p>
            <a:pPr marL="1485900" lvl="2" indent="-342900">
              <a:buFont typeface="Wingdings" panose="05000000000000000000" pitchFamily="2" charset="2"/>
              <a:buChar char="Ø"/>
            </a:pPr>
            <a:r>
              <a:rPr lang="en-US" dirty="0">
                <a:latin typeface="+mn-lt"/>
              </a:rPr>
              <a:t>High Risk of Violence Service Area (TEA approval required to enable eligibility)</a:t>
            </a:r>
          </a:p>
          <a:p>
            <a:pPr marL="1028700" lvl="1" indent="-342900">
              <a:buFont typeface="Wingdings" panose="05000000000000000000" pitchFamily="2" charset="2"/>
              <a:buChar char="Ø"/>
            </a:pPr>
            <a:r>
              <a:rPr lang="en-US" dirty="0">
                <a:latin typeface="+mn-lt"/>
              </a:rPr>
              <a:t>Special Route Services</a:t>
            </a:r>
          </a:p>
          <a:p>
            <a:pPr marL="1028700" lvl="1" indent="-342900">
              <a:buFont typeface="Wingdings" panose="05000000000000000000" pitchFamily="2" charset="2"/>
              <a:buChar char="Ø"/>
            </a:pPr>
            <a:r>
              <a:rPr lang="en-US" dirty="0">
                <a:latin typeface="+mn-lt"/>
              </a:rPr>
              <a:t>Career and Technical Education (CTE) Route Services</a:t>
            </a:r>
          </a:p>
          <a:p>
            <a:pPr marL="1028700" lvl="1" indent="-342900">
              <a:buFont typeface="Wingdings" panose="05000000000000000000" pitchFamily="2" charset="2"/>
              <a:buChar char="Ø"/>
            </a:pPr>
            <a:r>
              <a:rPr lang="en-US" dirty="0">
                <a:latin typeface="+mn-lt"/>
              </a:rPr>
              <a:t>Private Route Services </a:t>
            </a:r>
          </a:p>
          <a:p>
            <a:pPr marL="1028700" lvl="1" indent="-342900">
              <a:buFont typeface="Wingdings" panose="05000000000000000000" pitchFamily="2" charset="2"/>
              <a:buChar char="Ø"/>
            </a:pPr>
            <a:r>
              <a:rPr lang="en-US" dirty="0">
                <a:latin typeface="+mn-lt"/>
              </a:rPr>
              <a:t>Bus Passes and Cards (TEA approval required to enable eligibility)</a:t>
            </a:r>
          </a:p>
        </p:txBody>
      </p:sp>
    </p:spTree>
    <p:extLst>
      <p:ext uri="{BB962C8B-B14F-4D97-AF65-F5344CB8AC3E}">
        <p14:creationId xmlns:p14="http://schemas.microsoft.com/office/powerpoint/2010/main" val="106750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3E15-07CE-587A-B141-0C751BF0699D}"/>
              </a:ext>
            </a:extLst>
          </p:cNvPr>
          <p:cNvSpPr>
            <a:spLocks noGrp="1"/>
          </p:cNvSpPr>
          <p:nvPr>
            <p:ph type="title"/>
          </p:nvPr>
        </p:nvSpPr>
        <p:spPr/>
        <p:txBody>
          <a:bodyPr>
            <a:normAutofit/>
          </a:bodyPr>
          <a:lstStyle/>
          <a:p>
            <a:r>
              <a:rPr lang="en-US" dirty="0">
                <a:latin typeface="+mn-lt"/>
              </a:rPr>
              <a:t>Transportation Eligible for Allotment Purposes</a:t>
            </a:r>
          </a:p>
        </p:txBody>
      </p:sp>
      <p:sp>
        <p:nvSpPr>
          <p:cNvPr id="3" name="Slide Number Placeholder 2">
            <a:extLst>
              <a:ext uri="{FF2B5EF4-FFF2-40B4-BE49-F238E27FC236}">
                <a16:creationId xmlns:a16="http://schemas.microsoft.com/office/drawing/2014/main" id="{E2BC93B8-B4BE-A2DD-ADA0-AD696CAE9523}"/>
              </a:ext>
            </a:extLst>
          </p:cNvPr>
          <p:cNvSpPr>
            <a:spLocks noGrp="1"/>
          </p:cNvSpPr>
          <p:nvPr>
            <p:ph type="sldNum" sz="quarter" idx="12"/>
          </p:nvPr>
        </p:nvSpPr>
        <p:spPr/>
        <p:txBody>
          <a:bodyPr/>
          <a:lstStyle/>
          <a:p>
            <a:fld id="{0088AB57-2DBE-44A3-AE96-942C49E954BF}" type="slidenum">
              <a:rPr lang="en-US" smtClean="0"/>
              <a:pPr/>
              <a:t>7</a:t>
            </a:fld>
            <a:endParaRPr lang="en-US" dirty="0"/>
          </a:p>
        </p:txBody>
      </p:sp>
      <p:sp>
        <p:nvSpPr>
          <p:cNvPr id="4" name="Content Placeholder 3">
            <a:extLst>
              <a:ext uri="{FF2B5EF4-FFF2-40B4-BE49-F238E27FC236}">
                <a16:creationId xmlns:a16="http://schemas.microsoft.com/office/drawing/2014/main" id="{6F43FF3B-53D3-3840-213F-D11D94C872A0}"/>
              </a:ext>
            </a:extLst>
          </p:cNvPr>
          <p:cNvSpPr>
            <a:spLocks noGrp="1"/>
          </p:cNvSpPr>
          <p:nvPr>
            <p:ph sz="quarter" idx="13"/>
          </p:nvPr>
        </p:nvSpPr>
        <p:spPr>
          <a:xfrm>
            <a:off x="0" y="1353313"/>
            <a:ext cx="12192000" cy="5175824"/>
          </a:xfrm>
        </p:spPr>
        <p:txBody>
          <a:bodyPr>
            <a:noAutofit/>
          </a:bodyPr>
          <a:lstStyle/>
          <a:p>
            <a:r>
              <a:rPr lang="en-US" dirty="0">
                <a:latin typeface="+mn-lt"/>
              </a:rPr>
              <a:t>Regular Route Services are:</a:t>
            </a:r>
          </a:p>
          <a:p>
            <a:pPr marL="1143000" lvl="1" indent="-457200">
              <a:buFont typeface="Wingdings" panose="05000000000000000000" pitchFamily="2" charset="2"/>
              <a:buChar char="Ø"/>
            </a:pPr>
            <a:r>
              <a:rPr lang="en-US" dirty="0">
                <a:latin typeface="+mn-lt"/>
              </a:rPr>
              <a:t>Transportation of regular-program students to school (at the beginning of the school day) and from school (at the end of the school day)</a:t>
            </a:r>
          </a:p>
          <a:p>
            <a:pPr lvl="1" indent="0">
              <a:buNone/>
            </a:pPr>
            <a:endParaRPr lang="en-US" dirty="0">
              <a:latin typeface="+mn-lt"/>
            </a:endParaRPr>
          </a:p>
          <a:p>
            <a:pPr marL="1143000" lvl="1" indent="-457200">
              <a:buFont typeface="Wingdings" panose="05000000000000000000" pitchFamily="2" charset="2"/>
              <a:buChar char="Ø"/>
            </a:pPr>
            <a:r>
              <a:rPr lang="en-US" dirty="0"/>
              <a:t>T</a:t>
            </a:r>
            <a:r>
              <a:rPr lang="en-US" dirty="0">
                <a:latin typeface="+mn-lt"/>
              </a:rPr>
              <a:t>ransportation of regular-program students (</a:t>
            </a:r>
            <a:r>
              <a:rPr lang="en-US" u="sng" dirty="0">
                <a:latin typeface="+mn-lt"/>
              </a:rPr>
              <a:t>during</a:t>
            </a:r>
            <a:r>
              <a:rPr lang="en-US" dirty="0">
                <a:latin typeface="+mn-lt"/>
              </a:rPr>
              <a:t> the school day) to attend required </a:t>
            </a:r>
            <a:r>
              <a:rPr lang="en-US" b="1" dirty="0">
                <a:latin typeface="+mn-lt"/>
              </a:rPr>
              <a:t>academic courses</a:t>
            </a:r>
            <a:r>
              <a:rPr lang="en-US" dirty="0">
                <a:latin typeface="+mn-lt"/>
              </a:rPr>
              <a:t> that are not offered at the students’ campus of attendance</a:t>
            </a:r>
          </a:p>
          <a:p>
            <a:pPr marL="1143000" lvl="1" indent="-457200">
              <a:buFont typeface="Wingdings" panose="05000000000000000000" pitchFamily="2" charset="2"/>
              <a:buChar char="Ø"/>
            </a:pPr>
            <a:endParaRPr lang="en-US" dirty="0"/>
          </a:p>
          <a:p>
            <a:pPr marL="1143000" lvl="1" indent="-457200">
              <a:buFont typeface="Wingdings" panose="05000000000000000000" pitchFamily="2" charset="2"/>
              <a:buChar char="Ø"/>
            </a:pPr>
            <a:r>
              <a:rPr lang="en-US" dirty="0">
                <a:latin typeface="+mn-lt"/>
              </a:rPr>
              <a:t>Transportation of </a:t>
            </a:r>
            <a:r>
              <a:rPr lang="en-US" dirty="0"/>
              <a:t>meals and instructional materials (during a </a:t>
            </a:r>
            <a:r>
              <a:rPr lang="en-US" b="1" dirty="0"/>
              <a:t>declared disaster</a:t>
            </a:r>
            <a:r>
              <a:rPr lang="en-US" dirty="0"/>
              <a:t>)</a:t>
            </a:r>
            <a:r>
              <a:rPr lang="en-US" b="1" dirty="0"/>
              <a:t> </a:t>
            </a:r>
            <a:r>
              <a:rPr lang="en-US" dirty="0"/>
              <a:t>to a student’s residence or to another location, designated by the district, for pick up by the student. </a:t>
            </a:r>
            <a:endParaRPr lang="en-US" dirty="0">
              <a:latin typeface="+mn-lt"/>
            </a:endParaRPr>
          </a:p>
        </p:txBody>
      </p:sp>
    </p:spTree>
    <p:extLst>
      <p:ext uri="{BB962C8B-B14F-4D97-AF65-F5344CB8AC3E}">
        <p14:creationId xmlns:p14="http://schemas.microsoft.com/office/powerpoint/2010/main" val="72512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2C2584-7A5E-06E5-58F6-1B65C351D0A4}"/>
              </a:ext>
            </a:extLst>
          </p:cNvPr>
          <p:cNvSpPr>
            <a:spLocks noGrp="1"/>
          </p:cNvSpPr>
          <p:nvPr>
            <p:ph type="title"/>
          </p:nvPr>
        </p:nvSpPr>
        <p:spPr/>
        <p:txBody>
          <a:bodyPr>
            <a:normAutofit/>
          </a:bodyPr>
          <a:lstStyle/>
          <a:p>
            <a:r>
              <a:rPr lang="en-US" dirty="0">
                <a:latin typeface="+mn-lt"/>
                <a:ea typeface="Open Sans Semibold" panose="020B0706030804020204" pitchFamily="34" charset="0"/>
                <a:cs typeface="Open Sans Semibold" panose="020B0706030804020204" pitchFamily="34" charset="0"/>
              </a:rPr>
              <a:t>Transportation Eligible for Allotment Purposes</a:t>
            </a:r>
          </a:p>
        </p:txBody>
      </p:sp>
      <p:sp>
        <p:nvSpPr>
          <p:cNvPr id="6" name="Content Placeholder 5">
            <a:extLst>
              <a:ext uri="{FF2B5EF4-FFF2-40B4-BE49-F238E27FC236}">
                <a16:creationId xmlns:a16="http://schemas.microsoft.com/office/drawing/2014/main" id="{648997A2-D884-56BA-3BDA-7B9E05442418}"/>
              </a:ext>
            </a:extLst>
          </p:cNvPr>
          <p:cNvSpPr>
            <a:spLocks noGrp="1"/>
          </p:cNvSpPr>
          <p:nvPr>
            <p:ph sz="quarter" idx="13"/>
          </p:nvPr>
        </p:nvSpPr>
        <p:spPr>
          <a:xfrm>
            <a:off x="85060" y="1242391"/>
            <a:ext cx="11961628" cy="924340"/>
          </a:xfrm>
        </p:spPr>
        <p:txBody>
          <a:bodyPr>
            <a:noAutofit/>
          </a:bodyPr>
          <a:lstStyle/>
          <a:p>
            <a:r>
              <a:rPr lang="en-US" sz="2000" b="1" dirty="0">
                <a:latin typeface="+mn-lt"/>
              </a:rPr>
              <a:t>Regular Route Services (Home-to-School/School-to-Home)</a:t>
            </a:r>
          </a:p>
          <a:p>
            <a:r>
              <a:rPr lang="en-US" sz="1600" dirty="0">
                <a:latin typeface="+mn-lt"/>
              </a:rPr>
              <a:t>Your school district may report transportation to school at the beginning of the school day and from school at the end of the day for the following types of Regular-Program Students:</a:t>
            </a:r>
          </a:p>
        </p:txBody>
      </p:sp>
      <p:sp>
        <p:nvSpPr>
          <p:cNvPr id="3" name="TextBox 2">
            <a:extLst>
              <a:ext uri="{FF2B5EF4-FFF2-40B4-BE49-F238E27FC236}">
                <a16:creationId xmlns:a16="http://schemas.microsoft.com/office/drawing/2014/main" id="{6A3AC22B-323F-DCF4-4606-41B6729E89EC}"/>
              </a:ext>
            </a:extLst>
          </p:cNvPr>
          <p:cNvSpPr txBox="1"/>
          <p:nvPr/>
        </p:nvSpPr>
        <p:spPr>
          <a:xfrm>
            <a:off x="54934" y="2206488"/>
            <a:ext cx="6010940" cy="3522503"/>
          </a:xfrm>
          <a:prstGeom prst="rect">
            <a:avLst/>
          </a:prstGeom>
          <a:noFill/>
        </p:spPr>
        <p:txBody>
          <a:bodyPr wrap="square">
            <a:spAutoFit/>
          </a:bodyPr>
          <a:lstStyle/>
          <a:p>
            <a:pPr marL="685800" indent="-457200" defTabSz="914400">
              <a:lnSpc>
                <a:spcPct val="90000"/>
              </a:lnSpc>
              <a:spcBef>
                <a:spcPts val="500"/>
              </a:spcBef>
              <a:buFont typeface="Wingdings" panose="05000000000000000000" pitchFamily="2" charset="2"/>
              <a:buChar char="Ø"/>
              <a:defRPr/>
            </a:pPr>
            <a:r>
              <a:rPr kumimoji="0" lang="en-US" sz="1400" b="0" i="0" u="none" strike="noStrike" kern="1200" cap="none" spc="0" normalizeH="0" baseline="0" noProof="0" dirty="0">
                <a:ln>
                  <a:noFill/>
                </a:ln>
                <a:solidFill>
                  <a:srgbClr val="000000"/>
                </a:solidFill>
                <a:effectLst/>
                <a:uLnTx/>
                <a:uFillTx/>
                <a:ea typeface="+mn-ea"/>
                <a:cs typeface="+mn-cs"/>
              </a:rPr>
              <a:t>a student who lives </a:t>
            </a:r>
            <a:r>
              <a:rPr kumimoji="0" lang="en-US" sz="1400" b="1" strike="noStrike" kern="1200" cap="none" spc="0" normalizeH="0" baseline="0" noProof="0" dirty="0">
                <a:ln>
                  <a:noFill/>
                </a:ln>
                <a:solidFill>
                  <a:prstClr val="black"/>
                </a:solidFill>
                <a:effectLst/>
                <a:uLnTx/>
                <a:uFillTx/>
                <a:ea typeface="+mn-ea"/>
                <a:cs typeface="+mn-cs"/>
              </a:rPr>
              <a:t>two or more miles </a:t>
            </a:r>
            <a:r>
              <a:rPr kumimoji="0" lang="en-US" sz="1400" b="0" i="0" u="none" strike="noStrike" kern="1200" cap="none" spc="0" normalizeH="0" baseline="0" noProof="0" dirty="0">
                <a:ln>
                  <a:noFill/>
                </a:ln>
                <a:solidFill>
                  <a:srgbClr val="000000"/>
                </a:solidFill>
                <a:effectLst/>
                <a:uLnTx/>
                <a:uFillTx/>
                <a:ea typeface="+mn-ea"/>
                <a:cs typeface="+mn-cs"/>
              </a:rPr>
              <a:t>from the student’s campus of regular attendance</a:t>
            </a:r>
          </a:p>
          <a:p>
            <a:pPr marL="685800" indent="-457200" defTabSz="914400">
              <a:lnSpc>
                <a:spcPct val="90000"/>
              </a:lnSpc>
              <a:spcBef>
                <a:spcPts val="500"/>
              </a:spcBef>
              <a:buFont typeface="Wingdings" panose="05000000000000000000" pitchFamily="2" charset="2"/>
              <a:buChar char="Ø"/>
              <a:defRPr/>
            </a:pPr>
            <a:endParaRPr lang="en-US" sz="200" dirty="0">
              <a:solidFill>
                <a:srgbClr val="000000"/>
              </a:solidFill>
            </a:endParaRPr>
          </a:p>
          <a:p>
            <a:pPr marL="685800" indent="-457200" defTabSz="914400">
              <a:lnSpc>
                <a:spcPct val="90000"/>
              </a:lnSpc>
              <a:spcBef>
                <a:spcPts val="500"/>
              </a:spcBef>
              <a:buFont typeface="Wingdings" panose="05000000000000000000" pitchFamily="2" charset="2"/>
              <a:buChar char="Ø"/>
              <a:defRPr/>
            </a:pPr>
            <a:r>
              <a:rPr lang="en-US" sz="1400" dirty="0">
                <a:solidFill>
                  <a:srgbClr val="000000"/>
                </a:solidFill>
              </a:rPr>
              <a:t>a student who lives in a </a:t>
            </a:r>
            <a:r>
              <a:rPr lang="en-US" sz="1400" b="1" i="1" dirty="0">
                <a:solidFill>
                  <a:srgbClr val="000000"/>
                </a:solidFill>
              </a:rPr>
              <a:t>hazardous-traffic or high risk of violence area</a:t>
            </a:r>
            <a:r>
              <a:rPr lang="en-US" sz="1400" dirty="0">
                <a:solidFill>
                  <a:srgbClr val="000000"/>
                </a:solidFill>
              </a:rPr>
              <a:t>, as designated by your school board adopted policy, that is </a:t>
            </a:r>
            <a:r>
              <a:rPr lang="en-US" sz="1400" b="1" dirty="0">
                <a:solidFill>
                  <a:srgbClr val="000000"/>
                </a:solidFill>
              </a:rPr>
              <a:t>within two miles</a:t>
            </a:r>
            <a:r>
              <a:rPr lang="en-US" sz="1400" dirty="0">
                <a:solidFill>
                  <a:srgbClr val="000000"/>
                </a:solidFill>
              </a:rPr>
              <a:t> of the student’s campus of regular attendance</a:t>
            </a:r>
          </a:p>
          <a:p>
            <a:pPr marL="685800" indent="-457200" defTabSz="914400">
              <a:lnSpc>
                <a:spcPct val="90000"/>
              </a:lnSpc>
              <a:spcBef>
                <a:spcPts val="500"/>
              </a:spcBef>
              <a:buFont typeface="Wingdings" panose="05000000000000000000" pitchFamily="2" charset="2"/>
              <a:buChar char="Ø"/>
              <a:defRPr/>
            </a:pPr>
            <a:endParaRPr lang="en-US" sz="200" dirty="0"/>
          </a:p>
          <a:p>
            <a:pPr marL="685800" indent="-457200" defTabSz="914400">
              <a:lnSpc>
                <a:spcPct val="90000"/>
              </a:lnSpc>
              <a:spcBef>
                <a:spcPts val="500"/>
              </a:spcBef>
              <a:buFont typeface="Wingdings" panose="05000000000000000000" pitchFamily="2" charset="2"/>
              <a:buChar char="Ø"/>
              <a:defRPr/>
            </a:pPr>
            <a:r>
              <a:rPr lang="en-US" sz="1400" dirty="0"/>
              <a:t>a student who is transported to or from a grandparent’s home that:</a:t>
            </a:r>
          </a:p>
          <a:p>
            <a:pPr marL="1028700" lvl="1" indent="-342900" defTabSz="914400">
              <a:lnSpc>
                <a:spcPct val="90000"/>
              </a:lnSpc>
              <a:spcBef>
                <a:spcPts val="500"/>
              </a:spcBef>
              <a:buFont typeface="Wingdings" panose="05000000000000000000" pitchFamily="2" charset="2"/>
              <a:buChar char="Ø"/>
              <a:defRPr/>
            </a:pPr>
            <a:r>
              <a:rPr kumimoji="0" lang="en-US" sz="1200" b="0" i="0" u="none" strike="noStrike" kern="1200" cap="none" spc="0" normalizeH="0" baseline="0" noProof="0" dirty="0">
                <a:ln>
                  <a:noFill/>
                </a:ln>
                <a:solidFill>
                  <a:srgbClr val="000000"/>
                </a:solidFill>
                <a:effectLst/>
                <a:uLnTx/>
                <a:uFillTx/>
                <a:ea typeface="+mn-ea"/>
                <a:cs typeface="+mn-cs"/>
              </a:rPr>
              <a:t>is designated by the student’s parent; </a:t>
            </a:r>
          </a:p>
          <a:p>
            <a:pPr marL="1028700" lvl="1" indent="-342900" defTabSz="914400">
              <a:lnSpc>
                <a:spcPct val="90000"/>
              </a:lnSpc>
              <a:spcBef>
                <a:spcPts val="500"/>
              </a:spcBef>
              <a:buFont typeface="Wingdings" panose="05000000000000000000" pitchFamily="2" charset="2"/>
              <a:buChar char="Ø"/>
              <a:defRPr/>
            </a:pPr>
            <a:r>
              <a:rPr kumimoji="0" lang="en-US" sz="1200" b="0" i="0" u="none" strike="noStrike" kern="1200" cap="none" spc="0" normalizeH="0" baseline="0" noProof="0" dirty="0">
                <a:ln>
                  <a:noFill/>
                </a:ln>
                <a:solidFill>
                  <a:srgbClr val="000000"/>
                </a:solidFill>
                <a:effectLst/>
                <a:uLnTx/>
                <a:uFillTx/>
                <a:ea typeface="+mn-ea"/>
                <a:cs typeface="+mn-cs"/>
              </a:rPr>
              <a:t>is two or more miles from the student’s campus of regular attendance or is in a hazardous traffic or a high risk of violence area; </a:t>
            </a:r>
            <a:r>
              <a:rPr kumimoji="0" lang="en-US" sz="1200" b="1" i="0" u="none" strike="noStrike" kern="1200" cap="none" spc="0" normalizeH="0" baseline="0" noProof="0" dirty="0">
                <a:ln>
                  <a:noFill/>
                </a:ln>
                <a:solidFill>
                  <a:srgbClr val="000000"/>
                </a:solidFill>
                <a:effectLst/>
                <a:uLnTx/>
                <a:uFillTx/>
                <a:ea typeface="+mn-ea"/>
                <a:cs typeface="+mn-cs"/>
              </a:rPr>
              <a:t>and</a:t>
            </a:r>
            <a:r>
              <a:rPr kumimoji="0" lang="en-US" sz="1200" b="0" i="0" u="none" strike="noStrike" kern="1200" cap="none" spc="0" normalizeH="0" baseline="0" noProof="0" dirty="0">
                <a:ln>
                  <a:noFill/>
                </a:ln>
                <a:solidFill>
                  <a:srgbClr val="000000"/>
                </a:solidFill>
                <a:effectLst/>
                <a:uLnTx/>
                <a:uFillTx/>
                <a:ea typeface="+mn-ea"/>
                <a:cs typeface="+mn-cs"/>
              </a:rPr>
              <a:t> </a:t>
            </a:r>
          </a:p>
          <a:p>
            <a:pPr marL="1028700" lvl="1" indent="-342900" defTabSz="914400">
              <a:lnSpc>
                <a:spcPct val="90000"/>
              </a:lnSpc>
              <a:spcBef>
                <a:spcPts val="500"/>
              </a:spcBef>
              <a:buFont typeface="Wingdings" panose="05000000000000000000" pitchFamily="2" charset="2"/>
              <a:buChar char="Ø"/>
              <a:defRPr/>
            </a:pPr>
            <a:r>
              <a:rPr kumimoji="0" lang="en-US" sz="1200" b="0" i="0" u="none" strike="noStrike" kern="1200" cap="none" spc="0" normalizeH="0" baseline="0" noProof="0" dirty="0">
                <a:ln>
                  <a:noFill/>
                </a:ln>
                <a:solidFill>
                  <a:srgbClr val="000000"/>
                </a:solidFill>
                <a:effectLst/>
                <a:uLnTx/>
                <a:uFillTx/>
                <a:ea typeface="+mn-ea"/>
                <a:cs typeface="+mn-cs"/>
              </a:rPr>
              <a:t>is at a district-approved stop on a district-approved route in accordance with your school board’s policy</a:t>
            </a:r>
          </a:p>
          <a:p>
            <a:pPr marL="571500" indent="-342900" defTabSz="914400">
              <a:lnSpc>
                <a:spcPct val="90000"/>
              </a:lnSpc>
              <a:spcBef>
                <a:spcPts val="500"/>
              </a:spcBef>
              <a:buFont typeface="Wingdings" panose="05000000000000000000" pitchFamily="2" charset="2"/>
              <a:buChar char="Ø"/>
              <a:defRPr/>
            </a:pPr>
            <a:endParaRPr lang="en-US" sz="200" dirty="0">
              <a:solidFill>
                <a:srgbClr val="000000"/>
              </a:solidFill>
            </a:endParaRPr>
          </a:p>
          <a:p>
            <a:pPr marL="571500" indent="-342900" defTabSz="914400">
              <a:lnSpc>
                <a:spcPct val="90000"/>
              </a:lnSpc>
              <a:spcBef>
                <a:spcPts val="500"/>
              </a:spcBef>
              <a:buFont typeface="Wingdings" panose="05000000000000000000" pitchFamily="2" charset="2"/>
              <a:buChar char="Ø"/>
              <a:defRPr/>
            </a:pPr>
            <a:r>
              <a:rPr kumimoji="0" lang="en-US" sz="1400" b="0" i="0" u="none" strike="noStrike" kern="1200" cap="none" spc="0" normalizeH="0" baseline="0" noProof="0" dirty="0">
                <a:ln>
                  <a:noFill/>
                </a:ln>
                <a:solidFill>
                  <a:srgbClr val="000000"/>
                </a:solidFill>
                <a:effectLst/>
                <a:uLnTx/>
                <a:uFillTx/>
                <a:ea typeface="+mn-ea"/>
                <a:cs typeface="+mn-cs"/>
              </a:rPr>
              <a:t>a student whose grade level your district does not provide and whom your district transports to and from a neighboring district for educational services that are provided through an agreement between the districts</a:t>
            </a:r>
          </a:p>
        </p:txBody>
      </p:sp>
      <p:sp>
        <p:nvSpPr>
          <p:cNvPr id="8" name="TextBox 7">
            <a:extLst>
              <a:ext uri="{FF2B5EF4-FFF2-40B4-BE49-F238E27FC236}">
                <a16:creationId xmlns:a16="http://schemas.microsoft.com/office/drawing/2014/main" id="{0E165CBC-6857-372D-C7B4-77CAB566246E}"/>
              </a:ext>
            </a:extLst>
          </p:cNvPr>
          <p:cNvSpPr txBox="1"/>
          <p:nvPr/>
        </p:nvSpPr>
        <p:spPr>
          <a:xfrm>
            <a:off x="6100969" y="2206488"/>
            <a:ext cx="6010940" cy="4473019"/>
          </a:xfrm>
          <a:prstGeom prst="rect">
            <a:avLst/>
          </a:prstGeom>
          <a:noFill/>
        </p:spPr>
        <p:txBody>
          <a:bodyPr wrap="square">
            <a:spAutoFit/>
          </a:bodyPr>
          <a:lstStyle/>
          <a:p>
            <a:pPr marL="685800" indent="-457200" defTabSz="914400">
              <a:lnSpc>
                <a:spcPct val="90000"/>
              </a:lnSpc>
              <a:spcBef>
                <a:spcPts val="500"/>
              </a:spcBef>
              <a:buFont typeface="Wingdings" panose="05000000000000000000" pitchFamily="2" charset="2"/>
              <a:buChar char="Ø"/>
              <a:defRPr/>
            </a:pPr>
            <a:r>
              <a:rPr kumimoji="0" lang="en-US" sz="1400" b="0" i="0" u="none" strike="noStrike" kern="1200" cap="none" spc="0" normalizeH="0" baseline="0" noProof="0" dirty="0">
                <a:ln>
                  <a:noFill/>
                </a:ln>
                <a:solidFill>
                  <a:srgbClr val="000000"/>
                </a:solidFill>
                <a:effectLst/>
                <a:uLnTx/>
                <a:uFillTx/>
                <a:ea typeface="+mn-ea"/>
                <a:cs typeface="+mn-cs"/>
              </a:rPr>
              <a:t>a student who is transported to or from a state-recognized child-care facility that:</a:t>
            </a:r>
          </a:p>
          <a:p>
            <a:pPr marL="1143000" lvl="1" indent="-457200" defTabSz="914400">
              <a:lnSpc>
                <a:spcPct val="90000"/>
              </a:lnSpc>
              <a:spcBef>
                <a:spcPts val="500"/>
              </a:spcBef>
              <a:buFont typeface="Wingdings" panose="05000000000000000000" pitchFamily="2" charset="2"/>
              <a:buChar char="Ø"/>
              <a:defRPr/>
            </a:pPr>
            <a:r>
              <a:rPr kumimoji="0" lang="en-US" sz="1200" b="0" i="0" u="none" strike="noStrike" kern="1200" cap="none" spc="0" normalizeH="0" baseline="0" noProof="0" dirty="0">
                <a:ln>
                  <a:noFill/>
                </a:ln>
                <a:solidFill>
                  <a:srgbClr val="000000"/>
                </a:solidFill>
                <a:effectLst/>
                <a:uLnTx/>
                <a:uFillTx/>
                <a:ea typeface="+mn-ea"/>
                <a:cs typeface="+mn-cs"/>
              </a:rPr>
              <a:t>is designated by the student’s parent;</a:t>
            </a:r>
          </a:p>
          <a:p>
            <a:pPr marL="1143000" lvl="1" indent="-457200" defTabSz="914400">
              <a:lnSpc>
                <a:spcPct val="90000"/>
              </a:lnSpc>
              <a:spcBef>
                <a:spcPts val="500"/>
              </a:spcBef>
              <a:buFont typeface="Wingdings" panose="05000000000000000000" pitchFamily="2" charset="2"/>
              <a:buChar char="Ø"/>
              <a:defRPr/>
            </a:pPr>
            <a:r>
              <a:rPr kumimoji="0" lang="en-US" sz="1200" b="0" i="0" u="none" strike="noStrike" kern="1200" cap="none" spc="0" normalizeH="0" baseline="0" noProof="0" dirty="0">
                <a:ln>
                  <a:noFill/>
                </a:ln>
                <a:solidFill>
                  <a:srgbClr val="000000"/>
                </a:solidFill>
                <a:effectLst/>
                <a:uLnTx/>
                <a:uFillTx/>
                <a:ea typeface="+mn-ea"/>
                <a:cs typeface="+mn-cs"/>
              </a:rPr>
              <a:t>is </a:t>
            </a:r>
            <a:r>
              <a:rPr kumimoji="0" lang="en-US" sz="1200" i="0" u="none" strike="noStrike" kern="1200" cap="none" spc="0" normalizeH="0" baseline="0" noProof="0" dirty="0">
                <a:ln>
                  <a:noFill/>
                </a:ln>
                <a:solidFill>
                  <a:srgbClr val="000000"/>
                </a:solidFill>
                <a:effectLst/>
                <a:uLnTx/>
                <a:uFillTx/>
                <a:ea typeface="+mn-ea"/>
                <a:cs typeface="+mn-cs"/>
              </a:rPr>
              <a:t>two or more miles</a:t>
            </a:r>
            <a:r>
              <a:rPr kumimoji="0" lang="en-US" sz="1200" b="0" i="0" u="none" strike="noStrike" kern="1200" cap="none" spc="0" normalizeH="0" baseline="0" noProof="0" dirty="0">
                <a:ln>
                  <a:noFill/>
                </a:ln>
                <a:solidFill>
                  <a:srgbClr val="000000"/>
                </a:solidFill>
                <a:effectLst/>
                <a:uLnTx/>
                <a:uFillTx/>
                <a:ea typeface="+mn-ea"/>
                <a:cs typeface="+mn-cs"/>
              </a:rPr>
              <a:t> from the student’s campus of regular attendance or is in a hazardous traffic or high risk of violence area; </a:t>
            </a:r>
            <a:r>
              <a:rPr kumimoji="0" lang="en-US" sz="1200" b="1" i="0" u="none" strike="noStrike" kern="1200" cap="none" spc="0" normalizeH="0" baseline="0" noProof="0" dirty="0">
                <a:ln>
                  <a:noFill/>
                </a:ln>
                <a:solidFill>
                  <a:srgbClr val="000000"/>
                </a:solidFill>
                <a:effectLst/>
                <a:uLnTx/>
                <a:uFillTx/>
                <a:ea typeface="+mn-ea"/>
                <a:cs typeface="+mn-cs"/>
              </a:rPr>
              <a:t>and</a:t>
            </a:r>
          </a:p>
          <a:p>
            <a:pPr marL="1143000" lvl="1" indent="-457200" defTabSz="914400">
              <a:lnSpc>
                <a:spcPct val="90000"/>
              </a:lnSpc>
              <a:spcBef>
                <a:spcPts val="500"/>
              </a:spcBef>
              <a:buFont typeface="Wingdings" panose="05000000000000000000" pitchFamily="2" charset="2"/>
              <a:buChar char="Ø"/>
              <a:defRPr/>
            </a:pPr>
            <a:r>
              <a:rPr kumimoji="0" lang="en-US" sz="1200" b="0" i="0" u="none" strike="noStrike" kern="1200" cap="none" spc="0" normalizeH="0" baseline="0" noProof="0" dirty="0">
                <a:ln>
                  <a:noFill/>
                </a:ln>
                <a:solidFill>
                  <a:srgbClr val="000000"/>
                </a:solidFill>
                <a:effectLst/>
                <a:uLnTx/>
                <a:uFillTx/>
                <a:ea typeface="+mn-ea"/>
                <a:cs typeface="+mn-cs"/>
              </a:rPr>
              <a:t>is at a district-approved stop on a district-approved route in accordance with your school board’s policy</a:t>
            </a:r>
          </a:p>
          <a:p>
            <a:pPr marL="685800" indent="-457200" defTabSz="914400">
              <a:lnSpc>
                <a:spcPct val="90000"/>
              </a:lnSpc>
              <a:spcBef>
                <a:spcPts val="500"/>
              </a:spcBef>
              <a:buFont typeface="Wingdings" panose="05000000000000000000" pitchFamily="2" charset="2"/>
              <a:buChar char="Ø"/>
              <a:defRPr/>
            </a:pPr>
            <a:endParaRPr lang="en-US" sz="200" dirty="0">
              <a:solidFill>
                <a:srgbClr val="000000"/>
              </a:solidFill>
            </a:endParaRPr>
          </a:p>
          <a:p>
            <a:pPr marL="685800" indent="-457200" defTabSz="914400">
              <a:lnSpc>
                <a:spcPct val="90000"/>
              </a:lnSpc>
              <a:spcBef>
                <a:spcPts val="500"/>
              </a:spcBef>
              <a:buFont typeface="Wingdings" panose="05000000000000000000" pitchFamily="2" charset="2"/>
              <a:buChar char="Ø"/>
              <a:defRPr/>
            </a:pPr>
            <a:r>
              <a:rPr kumimoji="0" lang="en-US" sz="1400" b="0" i="0" u="none" strike="noStrike" kern="1200" cap="none" spc="0" normalizeH="0" baseline="0" noProof="0" dirty="0">
                <a:ln>
                  <a:noFill/>
                </a:ln>
                <a:solidFill>
                  <a:srgbClr val="000000"/>
                </a:solidFill>
                <a:effectLst/>
                <a:uLnTx/>
                <a:uFillTx/>
                <a:ea typeface="+mn-ea"/>
                <a:cs typeface="+mn-cs"/>
              </a:rPr>
              <a:t>In the event of a natural disaster, the commissioner may allow your district to include route mileage for students whose campus is not operational and whom your district transports to and from a neighboring district for educational services</a:t>
            </a:r>
          </a:p>
          <a:p>
            <a:pPr marL="685800" indent="-457200" defTabSz="914400">
              <a:lnSpc>
                <a:spcPct val="90000"/>
              </a:lnSpc>
              <a:spcBef>
                <a:spcPts val="500"/>
              </a:spcBef>
              <a:buFont typeface="Wingdings" panose="05000000000000000000" pitchFamily="2" charset="2"/>
              <a:buChar char="Ø"/>
              <a:defRPr/>
            </a:pPr>
            <a:endParaRPr lang="en-US" sz="200" dirty="0">
              <a:solidFill>
                <a:srgbClr val="000000"/>
              </a:solidFill>
            </a:endParaRPr>
          </a:p>
          <a:p>
            <a:pPr marL="685800" indent="-457200" defTabSz="914400">
              <a:lnSpc>
                <a:spcPct val="90000"/>
              </a:lnSpc>
              <a:spcBef>
                <a:spcPts val="500"/>
              </a:spcBef>
              <a:buFont typeface="Wingdings" panose="05000000000000000000" pitchFamily="2" charset="2"/>
              <a:buChar char="Ø"/>
              <a:defRPr/>
            </a:pPr>
            <a:r>
              <a:rPr kumimoji="0" lang="en-US" sz="1400" b="0" i="0" u="none" strike="noStrike" kern="1200" cap="none" spc="0" normalizeH="0" baseline="0" noProof="0" dirty="0">
                <a:ln>
                  <a:noFill/>
                </a:ln>
                <a:solidFill>
                  <a:srgbClr val="000000"/>
                </a:solidFill>
                <a:effectLst/>
                <a:uLnTx/>
                <a:uFillTx/>
                <a:ea typeface="+mn-ea"/>
                <a:cs typeface="+mn-cs"/>
              </a:rPr>
              <a:t>a student who:</a:t>
            </a:r>
          </a:p>
          <a:p>
            <a:pPr marL="1143000" lvl="1" indent="-457200" defTabSz="914400">
              <a:lnSpc>
                <a:spcPct val="90000"/>
              </a:lnSpc>
              <a:spcBef>
                <a:spcPts val="500"/>
              </a:spcBef>
              <a:buFont typeface="Wingdings" panose="05000000000000000000" pitchFamily="2" charset="2"/>
              <a:buChar char="Ø"/>
              <a:defRPr/>
            </a:pPr>
            <a:r>
              <a:rPr kumimoji="0" lang="en-US" sz="1200" b="0" i="0" u="none" strike="noStrike" kern="1200" cap="none" spc="0" normalizeH="0" baseline="0" noProof="0" dirty="0">
                <a:ln>
                  <a:noFill/>
                </a:ln>
                <a:solidFill>
                  <a:srgbClr val="000000"/>
                </a:solidFill>
                <a:effectLst/>
                <a:uLnTx/>
                <a:uFillTx/>
                <a:ea typeface="+mn-ea"/>
                <a:cs typeface="+mn-cs"/>
              </a:rPr>
              <a:t>has been identified as homeless or a foster child by your district’s coordinator;</a:t>
            </a:r>
          </a:p>
          <a:p>
            <a:pPr marL="1143000" lvl="1" indent="-457200" defTabSz="914400">
              <a:lnSpc>
                <a:spcPct val="90000"/>
              </a:lnSpc>
              <a:spcBef>
                <a:spcPts val="500"/>
              </a:spcBef>
              <a:buFont typeface="Wingdings" panose="05000000000000000000" pitchFamily="2" charset="2"/>
              <a:buChar char="Ø"/>
              <a:defRPr/>
            </a:pPr>
            <a:r>
              <a:rPr kumimoji="0" lang="en-US" sz="1200" b="0" i="0" u="none" strike="noStrike" kern="1200" cap="none" spc="0" normalizeH="0" baseline="0" noProof="0" dirty="0">
                <a:ln>
                  <a:noFill/>
                </a:ln>
                <a:solidFill>
                  <a:srgbClr val="000000"/>
                </a:solidFill>
                <a:effectLst/>
                <a:uLnTx/>
                <a:uFillTx/>
                <a:ea typeface="+mn-ea"/>
                <a:cs typeface="+mn-cs"/>
              </a:rPr>
              <a:t>is being transported back to his or her school of origin or the last campus the student attended; </a:t>
            </a:r>
            <a:r>
              <a:rPr kumimoji="0" lang="en-US" sz="1200" b="1" i="0" u="none" strike="noStrike" kern="1200" cap="none" spc="0" normalizeH="0" baseline="0" noProof="0" dirty="0">
                <a:ln>
                  <a:noFill/>
                </a:ln>
                <a:solidFill>
                  <a:srgbClr val="000000"/>
                </a:solidFill>
                <a:effectLst/>
                <a:uLnTx/>
                <a:uFillTx/>
                <a:ea typeface="+mn-ea"/>
                <a:cs typeface="+mn-cs"/>
              </a:rPr>
              <a:t>and</a:t>
            </a:r>
          </a:p>
          <a:p>
            <a:pPr marL="1143000" lvl="1" indent="-457200" defTabSz="914400">
              <a:lnSpc>
                <a:spcPct val="90000"/>
              </a:lnSpc>
              <a:spcBef>
                <a:spcPts val="500"/>
              </a:spcBef>
              <a:buFont typeface="Wingdings" panose="05000000000000000000" pitchFamily="2" charset="2"/>
              <a:buChar char="Ø"/>
              <a:defRPr/>
            </a:pPr>
            <a:r>
              <a:rPr kumimoji="0" lang="en-US" sz="1200" b="0" i="0" u="none" strike="noStrike" kern="1200" cap="none" spc="0" normalizeH="0" baseline="0" noProof="0" dirty="0">
                <a:ln>
                  <a:noFill/>
                </a:ln>
                <a:solidFill>
                  <a:srgbClr val="000000"/>
                </a:solidFill>
                <a:effectLst/>
                <a:uLnTx/>
                <a:uFillTx/>
                <a:ea typeface="+mn-ea"/>
                <a:cs typeface="+mn-cs"/>
              </a:rPr>
              <a:t>at the time of the student’s identification as homeless or a foster child, resides two or more miles from the campus to which the student is being transported (school of origin or last campus attended) or resides in a hazardous traffic area within two miles of the campus </a:t>
            </a:r>
          </a:p>
        </p:txBody>
      </p:sp>
      <p:sp>
        <p:nvSpPr>
          <p:cNvPr id="4" name="Slide Number Placeholder 3">
            <a:extLst>
              <a:ext uri="{FF2B5EF4-FFF2-40B4-BE49-F238E27FC236}">
                <a16:creationId xmlns:a16="http://schemas.microsoft.com/office/drawing/2014/main" id="{2A9825AA-226C-CF61-B7B0-CF2D5AD08C6E}"/>
              </a:ext>
            </a:extLst>
          </p:cNvPr>
          <p:cNvSpPr>
            <a:spLocks noGrp="1"/>
          </p:cNvSpPr>
          <p:nvPr>
            <p:ph type="sldNum" sz="quarter" idx="12"/>
          </p:nvPr>
        </p:nvSpPr>
        <p:spPr/>
        <p:txBody>
          <a:bodyPr/>
          <a:lstStyle/>
          <a:p>
            <a:fld id="{401CF334-2D5C-4859-84A6-CA7E6E43FAEB}" type="slidenum">
              <a:rPr lang="en-US" smtClean="0"/>
              <a:t>8</a:t>
            </a:fld>
            <a:endParaRPr lang="en-US" dirty="0"/>
          </a:p>
        </p:txBody>
      </p:sp>
    </p:spTree>
    <p:extLst>
      <p:ext uri="{BB962C8B-B14F-4D97-AF65-F5344CB8AC3E}">
        <p14:creationId xmlns:p14="http://schemas.microsoft.com/office/powerpoint/2010/main" val="157763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4C9D-A3C0-9A33-2586-E5024A38798F}"/>
              </a:ext>
            </a:extLst>
          </p:cNvPr>
          <p:cNvSpPr>
            <a:spLocks noGrp="1"/>
          </p:cNvSpPr>
          <p:nvPr>
            <p:ph type="title"/>
          </p:nvPr>
        </p:nvSpPr>
        <p:spPr/>
        <p:txBody>
          <a:bodyPr>
            <a:normAutofit/>
          </a:bodyPr>
          <a:lstStyle/>
          <a:p>
            <a:r>
              <a:rPr lang="en-US" dirty="0">
                <a:latin typeface="+mn-lt"/>
              </a:rPr>
              <a:t>Transportation Eligible for Allotment Purposes</a:t>
            </a:r>
          </a:p>
        </p:txBody>
      </p:sp>
      <p:sp>
        <p:nvSpPr>
          <p:cNvPr id="3" name="Slide Number Placeholder 2">
            <a:extLst>
              <a:ext uri="{FF2B5EF4-FFF2-40B4-BE49-F238E27FC236}">
                <a16:creationId xmlns:a16="http://schemas.microsoft.com/office/drawing/2014/main" id="{62988DB4-74AA-115E-3912-62724CE761B3}"/>
              </a:ext>
            </a:extLst>
          </p:cNvPr>
          <p:cNvSpPr>
            <a:spLocks noGrp="1"/>
          </p:cNvSpPr>
          <p:nvPr>
            <p:ph type="sldNum" sz="quarter" idx="12"/>
          </p:nvPr>
        </p:nvSpPr>
        <p:spPr/>
        <p:txBody>
          <a:bodyPr/>
          <a:lstStyle/>
          <a:p>
            <a:fld id="{0088AB57-2DBE-44A3-AE96-942C49E954BF}" type="slidenum">
              <a:rPr lang="en-US" smtClean="0"/>
              <a:pPr/>
              <a:t>9</a:t>
            </a:fld>
            <a:endParaRPr lang="en-US" dirty="0"/>
          </a:p>
        </p:txBody>
      </p:sp>
      <p:sp>
        <p:nvSpPr>
          <p:cNvPr id="4" name="Content Placeholder 3">
            <a:extLst>
              <a:ext uri="{FF2B5EF4-FFF2-40B4-BE49-F238E27FC236}">
                <a16:creationId xmlns:a16="http://schemas.microsoft.com/office/drawing/2014/main" id="{74931AE7-E8D0-DC30-ADE1-7A69F02DCA59}"/>
              </a:ext>
            </a:extLst>
          </p:cNvPr>
          <p:cNvSpPr>
            <a:spLocks noGrp="1"/>
          </p:cNvSpPr>
          <p:nvPr>
            <p:ph sz="quarter" idx="13"/>
          </p:nvPr>
        </p:nvSpPr>
        <p:spPr>
          <a:xfrm>
            <a:off x="116958" y="1391921"/>
            <a:ext cx="11651179" cy="5019512"/>
          </a:xfrm>
        </p:spPr>
        <p:txBody>
          <a:bodyPr>
            <a:noAutofit/>
          </a:bodyPr>
          <a:lstStyle/>
          <a:p>
            <a:r>
              <a:rPr lang="en-US" sz="2400" dirty="0">
                <a:latin typeface="+mn-lt"/>
              </a:rPr>
              <a:t>Regular Route Services (Home-to-School/School-to-Home) Requisites</a:t>
            </a:r>
          </a:p>
          <a:p>
            <a:pPr marL="342900" indent="-342900">
              <a:buFont typeface="Wingdings" panose="05000000000000000000" pitchFamily="2" charset="2"/>
              <a:buChar char="Ø"/>
            </a:pPr>
            <a:r>
              <a:rPr lang="en-US" sz="1600" dirty="0">
                <a:latin typeface="+mn-lt"/>
              </a:rPr>
              <a:t>It is the district’s responsibility to determine whether a home or child-care facility meets eligibility requirements. Your district may not report transportation to and from such a home or facility until it has determined that the home or facility meets the listed requirements.</a:t>
            </a:r>
          </a:p>
          <a:p>
            <a:pPr marL="342900" indent="-342900">
              <a:buFont typeface="Wingdings" panose="05000000000000000000" pitchFamily="2" charset="2"/>
              <a:buChar char="Ø"/>
            </a:pPr>
            <a:endParaRPr lang="en-US" sz="1600" dirty="0">
              <a:latin typeface="+mn-lt"/>
            </a:endParaRPr>
          </a:p>
          <a:p>
            <a:pPr marL="342900" indent="-342900">
              <a:buFont typeface="Wingdings" panose="05000000000000000000" pitchFamily="2" charset="2"/>
              <a:buChar char="Ø"/>
            </a:pPr>
            <a:r>
              <a:rPr lang="en-US" sz="1600" dirty="0">
                <a:latin typeface="+mn-lt"/>
              </a:rPr>
              <a:t>Transportation from school at the end of the day includes any transportation from school to home that your district provides for students who stay after school for extracurricular activities, after-school programs, or other purposes. </a:t>
            </a:r>
          </a:p>
          <a:p>
            <a:pPr marL="1028700" lvl="1" indent="-342900">
              <a:buFont typeface="Wingdings" panose="05000000000000000000" pitchFamily="2" charset="2"/>
              <a:buChar char="Ø"/>
            </a:pPr>
            <a:r>
              <a:rPr lang="en-US" sz="1400" dirty="0">
                <a:latin typeface="+mn-lt"/>
              </a:rPr>
              <a:t>Reported mileage should only reflect transportation from school to home and not associated mileage from the after-school activities. </a:t>
            </a:r>
          </a:p>
          <a:p>
            <a:pPr marL="1028700" lvl="1" indent="-342900">
              <a:buFont typeface="Wingdings" panose="05000000000000000000" pitchFamily="2" charset="2"/>
              <a:buChar char="Ø"/>
            </a:pPr>
            <a:r>
              <a:rPr lang="en-US" sz="1400" dirty="0"/>
              <a:t>Districts should </a:t>
            </a:r>
            <a:r>
              <a:rPr lang="en-US" sz="1400" dirty="0">
                <a:latin typeface="+mn-lt"/>
              </a:rPr>
              <a:t>also ensure they avoid double counting of students in average daily ridership in providing this transportation</a:t>
            </a:r>
            <a:r>
              <a:rPr lang="en-US" sz="1200" dirty="0">
                <a:latin typeface="+mn-lt"/>
              </a:rPr>
              <a:t>.</a:t>
            </a:r>
          </a:p>
          <a:p>
            <a:pPr marL="342900" indent="-342900">
              <a:buFont typeface="Wingdings" panose="05000000000000000000" pitchFamily="2" charset="2"/>
              <a:buChar char="Ø"/>
            </a:pPr>
            <a:endParaRPr lang="en-US" sz="1600" dirty="0">
              <a:latin typeface="+mn-lt"/>
            </a:endParaRPr>
          </a:p>
          <a:p>
            <a:pPr marL="342900" indent="-342900">
              <a:buFont typeface="Wingdings" panose="05000000000000000000" pitchFamily="2" charset="2"/>
              <a:buChar char="Ø"/>
            </a:pPr>
            <a:r>
              <a:rPr lang="en-US" sz="1600" dirty="0">
                <a:latin typeface="+mn-lt"/>
              </a:rPr>
              <a:t>The Additional Days School Year (ADSY) incentive adds half day formula funding for school districts and open-enrollment charters that want to add up to 30 instructional days to any of their elementary schools (grades PK-5). Any associated ADSY mileage is eligible for transportation allotment purposes and should be reported in the appropriate program’s Home-to-School/School-to-Home Routes section. </a:t>
            </a:r>
          </a:p>
          <a:p>
            <a:pPr marL="1028700" lvl="1" indent="-342900">
              <a:buFont typeface="Wingdings" panose="05000000000000000000" pitchFamily="2" charset="2"/>
              <a:buChar char="Ø"/>
            </a:pPr>
            <a:r>
              <a:rPr lang="en-US" sz="1400" dirty="0">
                <a:latin typeface="+mn-lt"/>
              </a:rPr>
              <a:t>The ADSY program is separate from traditional summer school, which is deemed ineligible for Transportation Allotment purposes</a:t>
            </a:r>
          </a:p>
          <a:p>
            <a:pPr marL="342900" indent="-342900">
              <a:buFont typeface="Wingdings" panose="05000000000000000000" pitchFamily="2" charset="2"/>
              <a:buChar char="Ø"/>
            </a:pPr>
            <a:endParaRPr lang="en-US" sz="1600" dirty="0">
              <a:latin typeface="+mn-lt"/>
            </a:endParaRPr>
          </a:p>
          <a:p>
            <a:pPr marL="342900" indent="-342900">
              <a:buFont typeface="Wingdings" panose="05000000000000000000" pitchFamily="2" charset="2"/>
              <a:buChar char="Ø"/>
            </a:pPr>
            <a:endParaRPr lang="en-US" sz="1600" dirty="0">
              <a:latin typeface="+mn-lt"/>
            </a:endParaRPr>
          </a:p>
        </p:txBody>
      </p:sp>
    </p:spTree>
    <p:extLst>
      <p:ext uri="{BB962C8B-B14F-4D97-AF65-F5344CB8AC3E}">
        <p14:creationId xmlns:p14="http://schemas.microsoft.com/office/powerpoint/2010/main" val="1602242917"/>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TEA Colors with Green">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12642D"/>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85E249F4-5DC0-4CF9-9BCD-A30D7A57BDEE}" vid="{C36A1274-5838-4565-9E54-3520B6910070}"/>
    </a:ext>
  </a:extLst>
</a:theme>
</file>

<file path=ppt/theme/theme3.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sdesign_v12" id="{11944063-A96E-44B8-BF39-6F288360D483}" vid="{53B29467-3B0B-4B5A-A759-96F1D582EE7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28695</TotalTime>
  <Words>9459</Words>
  <Application>Microsoft Office PowerPoint</Application>
  <PresentationFormat>Widescreen</PresentationFormat>
  <Paragraphs>492</Paragraphs>
  <Slides>43</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43</vt:i4>
      </vt:variant>
    </vt:vector>
  </HeadingPairs>
  <TitlesOfParts>
    <vt:vector size="52" baseType="lpstr">
      <vt:lpstr>Arial</vt:lpstr>
      <vt:lpstr>Calibri</vt:lpstr>
      <vt:lpstr>Courier New</vt:lpstr>
      <vt:lpstr>Open Sans</vt:lpstr>
      <vt:lpstr>Open Sans Semibold</vt:lpstr>
      <vt:lpstr>Wingdings</vt:lpstr>
      <vt:lpstr>2_Office Theme</vt:lpstr>
      <vt:lpstr>2_Office Theme</vt:lpstr>
      <vt:lpstr>TEA Main Slide</vt:lpstr>
      <vt:lpstr>PowerPoint Presentation</vt:lpstr>
      <vt:lpstr>Introduction to Transportation Allotment</vt:lpstr>
      <vt:lpstr>Required Transportation</vt:lpstr>
      <vt:lpstr>Rider Eligibility</vt:lpstr>
      <vt:lpstr>Rider Eligibility, cont.</vt:lpstr>
      <vt:lpstr>Transportation Eligible for Allotment Purposes</vt:lpstr>
      <vt:lpstr>Transportation Eligible for Allotment Purposes</vt:lpstr>
      <vt:lpstr>Transportation Eligible for Allotment Purposes</vt:lpstr>
      <vt:lpstr>Transportation Eligible for Allotment Purposes</vt:lpstr>
      <vt:lpstr>Transportation Eligible for Allotment Purposes</vt:lpstr>
      <vt:lpstr>Transportation Eligible for Allotment Purposes</vt:lpstr>
      <vt:lpstr>Transportation Eligible for Allotment Purposes</vt:lpstr>
      <vt:lpstr>Transportation Eligible for Allotment Purposes</vt:lpstr>
      <vt:lpstr>Transportation Eligible for Allotment Purposes</vt:lpstr>
      <vt:lpstr>Transportation Eligible for Allotment Purposes</vt:lpstr>
      <vt:lpstr>Transportation Eligible for Allotment Purposes</vt:lpstr>
      <vt:lpstr>Transportation Eligible for Allotment Purposes</vt:lpstr>
      <vt:lpstr>Transportation Ineligible for Allotment Purposes</vt:lpstr>
      <vt:lpstr>May Our District Charge Students for Transportation? </vt:lpstr>
      <vt:lpstr>Transportation Reports Required for Allotment Funding</vt:lpstr>
      <vt:lpstr>Transportation Reports Required for Allotment Funding</vt:lpstr>
      <vt:lpstr>Transportation Route Services Report for Allotment Funding</vt:lpstr>
      <vt:lpstr>Transportation Route Services Report for Allotment Funding</vt:lpstr>
      <vt:lpstr>Transportation Route Services Report for Allotment Funding</vt:lpstr>
      <vt:lpstr>Transportation Route Services Report for Allotment Funding</vt:lpstr>
      <vt:lpstr>Transportation Route Services Report for Allotment Funding</vt:lpstr>
      <vt:lpstr>Transportation Route Services Report for Allotment Funding</vt:lpstr>
      <vt:lpstr>Transportation Route Services Report for Allotment Funding</vt:lpstr>
      <vt:lpstr>Transportation Route Services Report for Allotment Funding</vt:lpstr>
      <vt:lpstr>Transportation Route Services Report for Allotment Funding</vt:lpstr>
      <vt:lpstr>Transportation Operation Services Report for Allotment Funding</vt:lpstr>
      <vt:lpstr>Transportation Operation Services Report for Allotment Funding</vt:lpstr>
      <vt:lpstr>Transportation Operation Services Report for Allotment Funding</vt:lpstr>
      <vt:lpstr>Transportation Operation Services Report for Allotment Funding</vt:lpstr>
      <vt:lpstr>Transportation Operation Services Report for Allotment Funding</vt:lpstr>
      <vt:lpstr>Transportation Operation Services Report for Allotment Funding</vt:lpstr>
      <vt:lpstr>Transportation Operation Services Report for Allotment Funding</vt:lpstr>
      <vt:lpstr>Vehicle Standards and Bus Operator Requirements</vt:lpstr>
      <vt:lpstr>Vehicle Standards and Bus Operator Requirements</vt:lpstr>
      <vt:lpstr>District Documentation &amp; Requirements</vt:lpstr>
      <vt:lpstr>District Documentation &amp; Requirements</vt:lpstr>
      <vt:lpstr>District Documentation &amp; Requirements</vt:lpstr>
      <vt:lpstr>Helpful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Transportation</dc:title>
  <dc:creator>Black, Dina</dc:creator>
  <cp:lastModifiedBy>Maynard-Harrison, Amy</cp:lastModifiedBy>
  <cp:revision>154</cp:revision>
  <dcterms:created xsi:type="dcterms:W3CDTF">2018-08-23T20:11:03Z</dcterms:created>
  <dcterms:modified xsi:type="dcterms:W3CDTF">2024-11-12T15:45:47Z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