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Lst>
  <p:notesMasterIdLst>
    <p:notesMasterId r:id="rId39"/>
  </p:notesMasterIdLst>
  <p:handoutMasterIdLst>
    <p:handoutMasterId r:id="rId40"/>
  </p:handoutMasterIdLst>
  <p:sldIdLst>
    <p:sldId id="256" r:id="rId8"/>
    <p:sldId id="258" r:id="rId9"/>
    <p:sldId id="300" r:id="rId10"/>
    <p:sldId id="301" r:id="rId11"/>
    <p:sldId id="261" r:id="rId12"/>
    <p:sldId id="262" r:id="rId13"/>
    <p:sldId id="283" r:id="rId14"/>
    <p:sldId id="280" r:id="rId15"/>
    <p:sldId id="308" r:id="rId16"/>
    <p:sldId id="309" r:id="rId17"/>
    <p:sldId id="310" r:id="rId18"/>
    <p:sldId id="311" r:id="rId19"/>
    <p:sldId id="312" r:id="rId20"/>
    <p:sldId id="313" r:id="rId21"/>
    <p:sldId id="314" r:id="rId22"/>
    <p:sldId id="315" r:id="rId23"/>
    <p:sldId id="316" r:id="rId24"/>
    <p:sldId id="317" r:id="rId25"/>
    <p:sldId id="318" r:id="rId26"/>
    <p:sldId id="297" r:id="rId27"/>
    <p:sldId id="282" r:id="rId28"/>
    <p:sldId id="302" r:id="rId29"/>
    <p:sldId id="303" r:id="rId30"/>
    <p:sldId id="306" r:id="rId31"/>
    <p:sldId id="307" r:id="rId32"/>
    <p:sldId id="277" r:id="rId33"/>
    <p:sldId id="274" r:id="rId34"/>
    <p:sldId id="295" r:id="rId35"/>
    <p:sldId id="296" r:id="rId36"/>
    <p:sldId id="319" r:id="rId37"/>
    <p:sldId id="298" r:id="rId38"/>
  </p:sldIdLst>
  <p:sldSz cx="12192000" cy="6858000"/>
  <p:notesSz cx="7010400" cy="9236075"/>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Neumeyer, Lois" initials="NL" lastIdx="1" clrIdx="1">
    <p:extLst>
      <p:ext uri="{19B8F6BF-5375-455C-9EA6-DF929625EA0E}">
        <p15:presenceInfo xmlns:p15="http://schemas.microsoft.com/office/powerpoint/2012/main" userId="S::Lois.Neumeyer@tea.texas.gov::42eeb8a1-fe1e-47ab-9c42-3597be87e866" providerId="AD"/>
      </p:ext>
    </p:extLst>
  </p:cmAuthor>
  <p:cmAuthor id="3" name="Cavazos, Esmeralda" initials="CE" lastIdx="1" clrIdx="2">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F17E5-67C1-4140-9981-97F14B35FF39}" v="1" dt="2023-11-12T04:19:56.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83138" autoAdjust="0"/>
  </p:normalViewPr>
  <p:slideViewPr>
    <p:cSldViewPr snapToGrid="0">
      <p:cViewPr varScale="1">
        <p:scale>
          <a:sx n="52" d="100"/>
          <a:sy n="52" d="100"/>
        </p:scale>
        <p:origin x="536" y="52"/>
      </p:cViewPr>
      <p:guideLst/>
    </p:cSldViewPr>
  </p:slideViewPr>
  <p:outlineViewPr>
    <p:cViewPr>
      <p:scale>
        <a:sx n="33" d="100"/>
        <a:sy n="33" d="100"/>
      </p:scale>
      <p:origin x="0" y="-19482"/>
    </p:cViewPr>
  </p:outlineViewPr>
  <p:notesTextViewPr>
    <p:cViewPr>
      <p:scale>
        <a:sx n="1" d="1"/>
        <a:sy n="1" d="1"/>
      </p:scale>
      <p:origin x="0" y="0"/>
    </p:cViewPr>
  </p:notesTextViewPr>
  <p:sorterViewPr>
    <p:cViewPr varScale="1">
      <p:scale>
        <a:sx n="100" d="100"/>
        <a:sy n="100" d="100"/>
      </p:scale>
      <p:origin x="0" y="-6468"/>
    </p:cViewPr>
  </p:sorterViewPr>
  <p:notesViewPr>
    <p:cSldViewPr snapToGrid="0">
      <p:cViewPr>
        <p:scale>
          <a:sx n="100" d="100"/>
          <a:sy n="100" d="100"/>
        </p:scale>
        <p:origin x="1842" y="-6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1C6F17E5-67C1-4140-9981-97F14B35FF39}"/>
    <pc:docChg chg="undo custSel modSld">
      <pc:chgData name="Cavazos, Esmeralda" userId="a8123084-e289-4fb0-a260-dfc91aed3333" providerId="ADAL" clId="{1C6F17E5-67C1-4140-9981-97F14B35FF39}" dt="2023-11-13T01:52:42.395" v="190" actId="27636"/>
      <pc:docMkLst>
        <pc:docMk/>
      </pc:docMkLst>
      <pc:sldChg chg="modSp mod">
        <pc:chgData name="Cavazos, Esmeralda" userId="a8123084-e289-4fb0-a260-dfc91aed3333" providerId="ADAL" clId="{1C6F17E5-67C1-4140-9981-97F14B35FF39}" dt="2023-11-13T01:43:45.699" v="172" actId="179"/>
        <pc:sldMkLst>
          <pc:docMk/>
          <pc:sldMk cId="4220885333" sldId="258"/>
        </pc:sldMkLst>
        <pc:spChg chg="mod">
          <ac:chgData name="Cavazos, Esmeralda" userId="a8123084-e289-4fb0-a260-dfc91aed3333" providerId="ADAL" clId="{1C6F17E5-67C1-4140-9981-97F14B35FF39}" dt="2023-11-13T01:43:45.699" v="172" actId="179"/>
          <ac:spMkLst>
            <pc:docMk/>
            <pc:sldMk cId="4220885333" sldId="258"/>
            <ac:spMk id="3" creationId="{00000000-0000-0000-0000-000000000000}"/>
          </ac:spMkLst>
        </pc:spChg>
      </pc:sldChg>
      <pc:sldChg chg="modSp mod">
        <pc:chgData name="Cavazos, Esmeralda" userId="a8123084-e289-4fb0-a260-dfc91aed3333" providerId="ADAL" clId="{1C6F17E5-67C1-4140-9981-97F14B35FF39}" dt="2023-11-13T01:45:29.345" v="175" actId="179"/>
        <pc:sldMkLst>
          <pc:docMk/>
          <pc:sldMk cId="3723394352" sldId="261"/>
        </pc:sldMkLst>
        <pc:spChg chg="mod">
          <ac:chgData name="Cavazos, Esmeralda" userId="a8123084-e289-4fb0-a260-dfc91aed3333" providerId="ADAL" clId="{1C6F17E5-67C1-4140-9981-97F14B35FF39}" dt="2023-11-13T01:45:29.345" v="175" actId="179"/>
          <ac:spMkLst>
            <pc:docMk/>
            <pc:sldMk cId="3723394352" sldId="261"/>
            <ac:spMk id="3" creationId="{00000000-0000-0000-0000-000000000000}"/>
          </ac:spMkLst>
        </pc:spChg>
      </pc:sldChg>
      <pc:sldChg chg="modSp mod">
        <pc:chgData name="Cavazos, Esmeralda" userId="a8123084-e289-4fb0-a260-dfc91aed3333" providerId="ADAL" clId="{1C6F17E5-67C1-4140-9981-97F14B35FF39}" dt="2023-11-12T03:17:36.955" v="85" actId="12"/>
        <pc:sldMkLst>
          <pc:docMk/>
          <pc:sldMk cId="3233012393" sldId="262"/>
        </pc:sldMkLst>
        <pc:spChg chg="mod">
          <ac:chgData name="Cavazos, Esmeralda" userId="a8123084-e289-4fb0-a260-dfc91aed3333" providerId="ADAL" clId="{1C6F17E5-67C1-4140-9981-97F14B35FF39}" dt="2023-11-12T03:17:36.955" v="85" actId="12"/>
          <ac:spMkLst>
            <pc:docMk/>
            <pc:sldMk cId="3233012393" sldId="262"/>
            <ac:spMk id="10" creationId="{130DF47A-CC26-C649-8D4E-30CDBEEF2F95}"/>
          </ac:spMkLst>
        </pc:spChg>
        <pc:picChg chg="mod">
          <ac:chgData name="Cavazos, Esmeralda" userId="a8123084-e289-4fb0-a260-dfc91aed3333" providerId="ADAL" clId="{1C6F17E5-67C1-4140-9981-97F14B35FF39}" dt="2023-11-12T03:17:23.931" v="84" actId="14100"/>
          <ac:picMkLst>
            <pc:docMk/>
            <pc:sldMk cId="3233012393" sldId="262"/>
            <ac:picMk id="6" creationId="{00000000-0000-0000-0000-000000000000}"/>
          </ac:picMkLst>
        </pc:picChg>
      </pc:sldChg>
      <pc:sldChg chg="modSp mod">
        <pc:chgData name="Cavazos, Esmeralda" userId="a8123084-e289-4fb0-a260-dfc91aed3333" providerId="ADAL" clId="{1C6F17E5-67C1-4140-9981-97F14B35FF39}" dt="2023-11-13T01:52:01.976" v="186" actId="1076"/>
        <pc:sldMkLst>
          <pc:docMk/>
          <pc:sldMk cId="3371690072" sldId="274"/>
        </pc:sldMkLst>
        <pc:spChg chg="mod">
          <ac:chgData name="Cavazos, Esmeralda" userId="a8123084-e289-4fb0-a260-dfc91aed3333" providerId="ADAL" clId="{1C6F17E5-67C1-4140-9981-97F14B35FF39}" dt="2023-11-12T03:24:53.393" v="150" actId="2711"/>
          <ac:spMkLst>
            <pc:docMk/>
            <pc:sldMk cId="3371690072" sldId="274"/>
            <ac:spMk id="3" creationId="{00000000-0000-0000-0000-000000000000}"/>
          </ac:spMkLst>
        </pc:spChg>
        <pc:spChg chg="mod">
          <ac:chgData name="Cavazos, Esmeralda" userId="a8123084-e289-4fb0-a260-dfc91aed3333" providerId="ADAL" clId="{1C6F17E5-67C1-4140-9981-97F14B35FF39}" dt="2023-11-13T01:52:01.976" v="186" actId="1076"/>
          <ac:spMkLst>
            <pc:docMk/>
            <pc:sldMk cId="3371690072" sldId="274"/>
            <ac:spMk id="6" creationId="{00000000-0000-0000-0000-000000000000}"/>
          </ac:spMkLst>
        </pc:spChg>
        <pc:spChg chg="mod">
          <ac:chgData name="Cavazos, Esmeralda" userId="a8123084-e289-4fb0-a260-dfc91aed3333" providerId="ADAL" clId="{1C6F17E5-67C1-4140-9981-97F14B35FF39}" dt="2023-11-12T03:25:02.118" v="151" actId="2711"/>
          <ac:spMkLst>
            <pc:docMk/>
            <pc:sldMk cId="3371690072" sldId="274"/>
            <ac:spMk id="7" creationId="{00000000-0000-0000-0000-000000000000}"/>
          </ac:spMkLst>
        </pc:spChg>
      </pc:sldChg>
      <pc:sldChg chg="modSp mod">
        <pc:chgData name="Cavazos, Esmeralda" userId="a8123084-e289-4fb0-a260-dfc91aed3333" providerId="ADAL" clId="{1C6F17E5-67C1-4140-9981-97F14B35FF39}" dt="2023-11-13T01:51:47.909" v="185" actId="255"/>
        <pc:sldMkLst>
          <pc:docMk/>
          <pc:sldMk cId="506154420" sldId="277"/>
        </pc:sldMkLst>
        <pc:spChg chg="mod">
          <ac:chgData name="Cavazos, Esmeralda" userId="a8123084-e289-4fb0-a260-dfc91aed3333" providerId="ADAL" clId="{1C6F17E5-67C1-4140-9981-97F14B35FF39}" dt="2023-11-13T01:51:47.909" v="185" actId="255"/>
          <ac:spMkLst>
            <pc:docMk/>
            <pc:sldMk cId="506154420" sldId="277"/>
            <ac:spMk id="3" creationId="{00000000-0000-0000-0000-000000000000}"/>
          </ac:spMkLst>
        </pc:spChg>
        <pc:picChg chg="mod">
          <ac:chgData name="Cavazos, Esmeralda" userId="a8123084-e289-4fb0-a260-dfc91aed3333" providerId="ADAL" clId="{1C6F17E5-67C1-4140-9981-97F14B35FF39}" dt="2023-11-12T03:24:05.773" v="133" actId="14100"/>
          <ac:picMkLst>
            <pc:docMk/>
            <pc:sldMk cId="506154420" sldId="277"/>
            <ac:picMk id="8" creationId="{A1E18310-9A41-4411-BDD9-1327345AE564}"/>
          </ac:picMkLst>
        </pc:picChg>
      </pc:sldChg>
      <pc:sldChg chg="modSp mod">
        <pc:chgData name="Cavazos, Esmeralda" userId="a8123084-e289-4fb0-a260-dfc91aed3333" providerId="ADAL" clId="{1C6F17E5-67C1-4140-9981-97F14B35FF39}" dt="2023-11-13T01:46:03.201" v="176" actId="255"/>
        <pc:sldMkLst>
          <pc:docMk/>
          <pc:sldMk cId="284390482" sldId="280"/>
        </pc:sldMkLst>
        <pc:spChg chg="mod">
          <ac:chgData name="Cavazos, Esmeralda" userId="a8123084-e289-4fb0-a260-dfc91aed3333" providerId="ADAL" clId="{1C6F17E5-67C1-4140-9981-97F14B35FF39}" dt="2023-11-13T01:46:03.201" v="176" actId="255"/>
          <ac:spMkLst>
            <pc:docMk/>
            <pc:sldMk cId="284390482" sldId="280"/>
            <ac:spMk id="3" creationId="{00000000-0000-0000-0000-000000000000}"/>
          </ac:spMkLst>
        </pc:spChg>
      </pc:sldChg>
      <pc:sldChg chg="modSp mod">
        <pc:chgData name="Cavazos, Esmeralda" userId="a8123084-e289-4fb0-a260-dfc91aed3333" providerId="ADAL" clId="{1C6F17E5-67C1-4140-9981-97F14B35FF39}" dt="2023-11-13T01:50:53.994" v="180" actId="255"/>
        <pc:sldMkLst>
          <pc:docMk/>
          <pc:sldMk cId="1773834693" sldId="282"/>
        </pc:sldMkLst>
        <pc:spChg chg="mod">
          <ac:chgData name="Cavazos, Esmeralda" userId="a8123084-e289-4fb0-a260-dfc91aed3333" providerId="ADAL" clId="{1C6F17E5-67C1-4140-9981-97F14B35FF39}" dt="2023-11-13T01:50:53.994" v="180" actId="255"/>
          <ac:spMkLst>
            <pc:docMk/>
            <pc:sldMk cId="1773834693" sldId="282"/>
            <ac:spMk id="3" creationId="{00000000-0000-0000-0000-000000000000}"/>
          </ac:spMkLst>
        </pc:spChg>
      </pc:sldChg>
      <pc:sldChg chg="modSp mod">
        <pc:chgData name="Cavazos, Esmeralda" userId="a8123084-e289-4fb0-a260-dfc91aed3333" providerId="ADAL" clId="{1C6F17E5-67C1-4140-9981-97F14B35FF39}" dt="2023-11-12T03:18:02.318" v="89" actId="12"/>
        <pc:sldMkLst>
          <pc:docMk/>
          <pc:sldMk cId="637112202" sldId="283"/>
        </pc:sldMkLst>
        <pc:spChg chg="mod">
          <ac:chgData name="Cavazos, Esmeralda" userId="a8123084-e289-4fb0-a260-dfc91aed3333" providerId="ADAL" clId="{1C6F17E5-67C1-4140-9981-97F14B35FF39}" dt="2023-11-12T03:18:02.318" v="89" actId="12"/>
          <ac:spMkLst>
            <pc:docMk/>
            <pc:sldMk cId="637112202" sldId="283"/>
            <ac:spMk id="3" creationId="{00000000-0000-0000-0000-000000000000}"/>
          </ac:spMkLst>
        </pc:spChg>
      </pc:sldChg>
      <pc:sldChg chg="modSp mod">
        <pc:chgData name="Cavazos, Esmeralda" userId="a8123084-e289-4fb0-a260-dfc91aed3333" providerId="ADAL" clId="{1C6F17E5-67C1-4140-9981-97F14B35FF39}" dt="2023-11-12T03:25:54.315" v="158" actId="12"/>
        <pc:sldMkLst>
          <pc:docMk/>
          <pc:sldMk cId="1163083223" sldId="295"/>
        </pc:sldMkLst>
        <pc:spChg chg="mod">
          <ac:chgData name="Cavazos, Esmeralda" userId="a8123084-e289-4fb0-a260-dfc91aed3333" providerId="ADAL" clId="{1C6F17E5-67C1-4140-9981-97F14B35FF39}" dt="2023-11-12T03:25:54.315" v="158" actId="12"/>
          <ac:spMkLst>
            <pc:docMk/>
            <pc:sldMk cId="1163083223" sldId="295"/>
            <ac:spMk id="3" creationId="{00000000-0000-0000-0000-000000000000}"/>
          </ac:spMkLst>
        </pc:spChg>
      </pc:sldChg>
      <pc:sldChg chg="modSp mod">
        <pc:chgData name="Cavazos, Esmeralda" userId="a8123084-e289-4fb0-a260-dfc91aed3333" providerId="ADAL" clId="{1C6F17E5-67C1-4140-9981-97F14B35FF39}" dt="2023-11-13T01:52:31.589" v="188" actId="255"/>
        <pc:sldMkLst>
          <pc:docMk/>
          <pc:sldMk cId="1401579000" sldId="296"/>
        </pc:sldMkLst>
        <pc:spChg chg="mod">
          <ac:chgData name="Cavazos, Esmeralda" userId="a8123084-e289-4fb0-a260-dfc91aed3333" providerId="ADAL" clId="{1C6F17E5-67C1-4140-9981-97F14B35FF39}" dt="2023-11-13T01:52:31.589" v="188" actId="255"/>
          <ac:spMkLst>
            <pc:docMk/>
            <pc:sldMk cId="1401579000" sldId="296"/>
            <ac:spMk id="3" creationId="{00000000-0000-0000-0000-000000000000}"/>
          </ac:spMkLst>
        </pc:spChg>
      </pc:sldChg>
      <pc:sldChg chg="modSp mod">
        <pc:chgData name="Cavazos, Esmeralda" userId="a8123084-e289-4fb0-a260-dfc91aed3333" providerId="ADAL" clId="{1C6F17E5-67C1-4140-9981-97F14B35FF39}" dt="2023-11-12T03:20:24.016" v="98" actId="2711"/>
        <pc:sldMkLst>
          <pc:docMk/>
          <pc:sldMk cId="741373139" sldId="297"/>
        </pc:sldMkLst>
        <pc:spChg chg="mod">
          <ac:chgData name="Cavazos, Esmeralda" userId="a8123084-e289-4fb0-a260-dfc91aed3333" providerId="ADAL" clId="{1C6F17E5-67C1-4140-9981-97F14B35FF39}" dt="2023-11-12T03:20:24.016" v="98" actId="2711"/>
          <ac:spMkLst>
            <pc:docMk/>
            <pc:sldMk cId="741373139" sldId="297"/>
            <ac:spMk id="3" creationId="{00000000-0000-0000-0000-000000000000}"/>
          </ac:spMkLst>
        </pc:spChg>
      </pc:sldChg>
      <pc:sldChg chg="modSp mod">
        <pc:chgData name="Cavazos, Esmeralda" userId="a8123084-e289-4fb0-a260-dfc91aed3333" providerId="ADAL" clId="{1C6F17E5-67C1-4140-9981-97F14B35FF39}" dt="2023-11-12T03:26:37.499" v="162" actId="2711"/>
        <pc:sldMkLst>
          <pc:docMk/>
          <pc:sldMk cId="2042025103" sldId="298"/>
        </pc:sldMkLst>
        <pc:spChg chg="mod">
          <ac:chgData name="Cavazos, Esmeralda" userId="a8123084-e289-4fb0-a260-dfc91aed3333" providerId="ADAL" clId="{1C6F17E5-67C1-4140-9981-97F14B35FF39}" dt="2023-11-12T03:26:37.499" v="162" actId="2711"/>
          <ac:spMkLst>
            <pc:docMk/>
            <pc:sldMk cId="2042025103" sldId="298"/>
            <ac:spMk id="3" creationId="{00000000-0000-0000-0000-000000000000}"/>
          </ac:spMkLst>
        </pc:spChg>
      </pc:sldChg>
      <pc:sldChg chg="modSp mod addCm delCm modCm">
        <pc:chgData name="Cavazos, Esmeralda" userId="a8123084-e289-4fb0-a260-dfc91aed3333" providerId="ADAL" clId="{1C6F17E5-67C1-4140-9981-97F14B35FF39}" dt="2023-11-13T01:44:42.478" v="173"/>
        <pc:sldMkLst>
          <pc:docMk/>
          <pc:sldMk cId="3055226844" sldId="300"/>
        </pc:sldMkLst>
        <pc:spChg chg="mod">
          <ac:chgData name="Cavazos, Esmeralda" userId="a8123084-e289-4fb0-a260-dfc91aed3333" providerId="ADAL" clId="{1C6F17E5-67C1-4140-9981-97F14B35FF39}" dt="2023-11-12T03:44:36.019" v="169" actId="20577"/>
          <ac:spMkLst>
            <pc:docMk/>
            <pc:sldMk cId="3055226844" sldId="300"/>
            <ac:spMk id="5" creationId="{A02A4115-F823-4383-A544-9472DCDD7B08}"/>
          </ac:spMkLst>
        </pc:spChg>
      </pc:sldChg>
      <pc:sldChg chg="modSp mod">
        <pc:chgData name="Cavazos, Esmeralda" userId="a8123084-e289-4fb0-a260-dfc91aed3333" providerId="ADAL" clId="{1C6F17E5-67C1-4140-9981-97F14B35FF39}" dt="2023-11-13T01:51:07.458" v="181" actId="255"/>
        <pc:sldMkLst>
          <pc:docMk/>
          <pc:sldMk cId="1029949707" sldId="302"/>
        </pc:sldMkLst>
        <pc:spChg chg="mod">
          <ac:chgData name="Cavazos, Esmeralda" userId="a8123084-e289-4fb0-a260-dfc91aed3333" providerId="ADAL" clId="{1C6F17E5-67C1-4140-9981-97F14B35FF39}" dt="2023-11-13T01:51:07.458" v="181" actId="255"/>
          <ac:spMkLst>
            <pc:docMk/>
            <pc:sldMk cId="1029949707" sldId="302"/>
            <ac:spMk id="5" creationId="{0BCCCF8D-5D8A-49F2-A9EE-BFB5BE5573B8}"/>
          </ac:spMkLst>
        </pc:spChg>
      </pc:sldChg>
      <pc:sldChg chg="modSp mod">
        <pc:chgData name="Cavazos, Esmeralda" userId="a8123084-e289-4fb0-a260-dfc91aed3333" providerId="ADAL" clId="{1C6F17E5-67C1-4140-9981-97F14B35FF39}" dt="2023-11-13T01:51:25.747" v="184" actId="179"/>
        <pc:sldMkLst>
          <pc:docMk/>
          <pc:sldMk cId="3585840370" sldId="303"/>
        </pc:sldMkLst>
        <pc:spChg chg="mod">
          <ac:chgData name="Cavazos, Esmeralda" userId="a8123084-e289-4fb0-a260-dfc91aed3333" providerId="ADAL" clId="{1C6F17E5-67C1-4140-9981-97F14B35FF39}" dt="2023-11-13T01:51:25.747" v="184" actId="179"/>
          <ac:spMkLst>
            <pc:docMk/>
            <pc:sldMk cId="3585840370" sldId="303"/>
            <ac:spMk id="5" creationId="{0BCCCF8D-5D8A-49F2-A9EE-BFB5BE5573B8}"/>
          </ac:spMkLst>
        </pc:spChg>
      </pc:sldChg>
      <pc:sldChg chg="modSp mod">
        <pc:chgData name="Cavazos, Esmeralda" userId="a8123084-e289-4fb0-a260-dfc91aed3333" providerId="ADAL" clId="{1C6F17E5-67C1-4140-9981-97F14B35FF39}" dt="2023-11-12T03:22:55.112" v="124" actId="1076"/>
        <pc:sldMkLst>
          <pc:docMk/>
          <pc:sldMk cId="595568014" sldId="306"/>
        </pc:sldMkLst>
        <pc:spChg chg="mod">
          <ac:chgData name="Cavazos, Esmeralda" userId="a8123084-e289-4fb0-a260-dfc91aed3333" providerId="ADAL" clId="{1C6F17E5-67C1-4140-9981-97F14B35FF39}" dt="2023-11-12T03:22:48.445" v="122" actId="2710"/>
          <ac:spMkLst>
            <pc:docMk/>
            <pc:sldMk cId="595568014" sldId="306"/>
            <ac:spMk id="2" creationId="{AAEF2468-7CB5-4FD8-9D8B-89998FB4599C}"/>
          </ac:spMkLst>
        </pc:spChg>
        <pc:spChg chg="mod">
          <ac:chgData name="Cavazos, Esmeralda" userId="a8123084-e289-4fb0-a260-dfc91aed3333" providerId="ADAL" clId="{1C6F17E5-67C1-4140-9981-97F14B35FF39}" dt="2023-11-12T03:22:33.733" v="120" actId="1076"/>
          <ac:spMkLst>
            <pc:docMk/>
            <pc:sldMk cId="595568014" sldId="306"/>
            <ac:spMk id="5" creationId="{00000000-0000-0000-0000-000000000000}"/>
          </ac:spMkLst>
        </pc:spChg>
        <pc:picChg chg="mod">
          <ac:chgData name="Cavazos, Esmeralda" userId="a8123084-e289-4fb0-a260-dfc91aed3333" providerId="ADAL" clId="{1C6F17E5-67C1-4140-9981-97F14B35FF39}" dt="2023-11-12T03:22:55.112" v="124" actId="1076"/>
          <ac:picMkLst>
            <pc:docMk/>
            <pc:sldMk cId="595568014" sldId="306"/>
            <ac:picMk id="9" creationId="{00000000-0000-0000-0000-000000000000}"/>
          </ac:picMkLst>
        </pc:picChg>
      </pc:sldChg>
      <pc:sldChg chg="modSp mod">
        <pc:chgData name="Cavazos, Esmeralda" userId="a8123084-e289-4fb0-a260-dfc91aed3333" providerId="ADAL" clId="{1C6F17E5-67C1-4140-9981-97F14B35FF39}" dt="2023-11-12T03:23:41.695" v="130" actId="2711"/>
        <pc:sldMkLst>
          <pc:docMk/>
          <pc:sldMk cId="3877784069" sldId="307"/>
        </pc:sldMkLst>
        <pc:spChg chg="mod">
          <ac:chgData name="Cavazos, Esmeralda" userId="a8123084-e289-4fb0-a260-dfc91aed3333" providerId="ADAL" clId="{1C6F17E5-67C1-4140-9981-97F14B35FF39}" dt="2023-11-12T03:23:41.695" v="130" actId="2711"/>
          <ac:spMkLst>
            <pc:docMk/>
            <pc:sldMk cId="3877784069" sldId="307"/>
            <ac:spMk id="2" creationId="{00000000-0000-0000-0000-000000000000}"/>
          </ac:spMkLst>
        </pc:spChg>
        <pc:spChg chg="mod">
          <ac:chgData name="Cavazos, Esmeralda" userId="a8123084-e289-4fb0-a260-dfc91aed3333" providerId="ADAL" clId="{1C6F17E5-67C1-4140-9981-97F14B35FF39}" dt="2023-11-12T03:23:27.020" v="129" actId="1076"/>
          <ac:spMkLst>
            <pc:docMk/>
            <pc:sldMk cId="3877784069" sldId="307"/>
            <ac:spMk id="4" creationId="{00000000-0000-0000-0000-000000000000}"/>
          </ac:spMkLst>
        </pc:spChg>
        <pc:picChg chg="mod">
          <ac:chgData name="Cavazos, Esmeralda" userId="a8123084-e289-4fb0-a260-dfc91aed3333" providerId="ADAL" clId="{1C6F17E5-67C1-4140-9981-97F14B35FF39}" dt="2023-11-12T03:23:24.866" v="128" actId="14100"/>
          <ac:picMkLst>
            <pc:docMk/>
            <pc:sldMk cId="3877784069" sldId="307"/>
            <ac:picMk id="9" creationId="{00000000-0000-0000-0000-000000000000}"/>
          </ac:picMkLst>
        </pc:picChg>
      </pc:sldChg>
      <pc:sldChg chg="modSp mod addCm delCm">
        <pc:chgData name="Cavazos, Esmeralda" userId="a8123084-e289-4fb0-a260-dfc91aed3333" providerId="ADAL" clId="{1C6F17E5-67C1-4140-9981-97F14B35FF39}" dt="2023-11-13T01:49:31.996" v="178"/>
        <pc:sldMkLst>
          <pc:docMk/>
          <pc:sldMk cId="834343299" sldId="318"/>
        </pc:sldMkLst>
        <pc:spChg chg="mod">
          <ac:chgData name="Cavazos, Esmeralda" userId="a8123084-e289-4fb0-a260-dfc91aed3333" providerId="ADAL" clId="{1C6F17E5-67C1-4140-9981-97F14B35FF39}" dt="2023-11-13T01:49:20.959" v="177" actId="255"/>
          <ac:spMkLst>
            <pc:docMk/>
            <pc:sldMk cId="834343299" sldId="318"/>
            <ac:spMk id="5" creationId="{5B01B8D5-5379-4204-9C82-E6A118960EA7}"/>
          </ac:spMkLst>
        </pc:spChg>
      </pc:sldChg>
      <pc:sldChg chg="modSp mod">
        <pc:chgData name="Cavazos, Esmeralda" userId="a8123084-e289-4fb0-a260-dfc91aed3333" providerId="ADAL" clId="{1C6F17E5-67C1-4140-9981-97F14B35FF39}" dt="2023-11-13T01:52:42.395" v="190" actId="27636"/>
        <pc:sldMkLst>
          <pc:docMk/>
          <pc:sldMk cId="139484929" sldId="319"/>
        </pc:sldMkLst>
        <pc:spChg chg="mod">
          <ac:chgData name="Cavazos, Esmeralda" userId="a8123084-e289-4fb0-a260-dfc91aed3333" providerId="ADAL" clId="{1C6F17E5-67C1-4140-9981-97F14B35FF39}" dt="2023-11-13T01:52:42.395" v="190" actId="27636"/>
          <ac:spMkLst>
            <pc:docMk/>
            <pc:sldMk cId="139484929" sldId="319"/>
            <ac:spMk id="5" creationId="{7614AB7B-0DFD-41A3-B177-ECDB3E6158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11/12/2023</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11/12/2023</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318238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811536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3216539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1859975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281726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3076264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3896196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422143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1409602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15448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137094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Calibri" panose="020F0502020204030204" pitchFamily="34" charset="0"/>
              </a:rPr>
              <a:t>​</a:t>
            </a:r>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3893395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3487168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130348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364993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2746989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25465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3372419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11/12/2023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11/12/2023</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11/12/2023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4F36A8D5-4E3D-F44C-BDB9-18FDE4DACF60}"/>
              </a:ext>
            </a:extLst>
          </p:cNvPr>
          <p:cNvSpPr>
            <a:spLocks noGrp="1"/>
          </p:cNvSpPr>
          <p:nvPr>
            <p:ph type="body" sz="quarter" idx="14" hasCustomPrompt="1"/>
          </p:nvPr>
        </p:nvSpPr>
        <p:spPr>
          <a:xfrm>
            <a:off x="838200" y="6186488"/>
            <a:ext cx="10515600" cy="261937"/>
          </a:xfrm>
        </p:spPr>
        <p:txBody>
          <a:bodyPr>
            <a:noAutofit/>
          </a:bodyPr>
          <a:lstStyle>
            <a:lvl1pPr marL="0" indent="0">
              <a:buNone/>
              <a:defRPr sz="1400"/>
            </a:lvl1pPr>
            <a:lvl5pPr marL="1828800" indent="0">
              <a:buNone/>
              <a:defRPr sz="1400"/>
            </a:lvl5pPr>
          </a:lstStyle>
          <a:p>
            <a:pPr lvl="0"/>
            <a:r>
              <a:rPr lang="en-US" dirty="0"/>
              <a:t>Fifth level</a:t>
            </a:r>
          </a:p>
        </p:txBody>
      </p:sp>
    </p:spTree>
    <p:extLst>
      <p:ext uri="{BB962C8B-B14F-4D97-AF65-F5344CB8AC3E}">
        <p14:creationId xmlns:p14="http://schemas.microsoft.com/office/powerpoint/2010/main" val="819574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11/12/2023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11/12/2023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11/12/2023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11/12/2023</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11/12/2023</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11/12/2023</a:t>
            </a:fld>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11/12/2023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4505A-77B6-4FAB-BD8C-6D2BE416094E}"/>
              </a:ext>
            </a:extLst>
          </p:cNvPr>
          <p:cNvSpPr>
            <a:spLocks noGrp="1"/>
          </p:cNvSpPr>
          <p:nvPr>
            <p:ph type="dt" sz="half" idx="10"/>
          </p:nvPr>
        </p:nvSpPr>
        <p:spPr/>
        <p:txBody>
          <a:bodyPr/>
          <a:lstStyle/>
          <a:p>
            <a:fld id="{1577CF00-93AD-4A7A-A2E8-A9D0D3C6B3A4}" type="datetime1">
              <a:rPr lang="en-US" smtClean="0"/>
              <a:t>11/12/2023</a:t>
            </a:fld>
            <a:endParaRPr lang="en-US"/>
          </a:p>
        </p:txBody>
      </p:sp>
      <p:sp>
        <p:nvSpPr>
          <p:cNvPr id="3" name="Footer Placeholder 2">
            <a:extLst>
              <a:ext uri="{FF2B5EF4-FFF2-40B4-BE49-F238E27FC236}">
                <a16:creationId xmlns:a16="http://schemas.microsoft.com/office/drawing/2014/main" id="{6B268180-268A-472A-AB6C-C7F47DCC6DF7}"/>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C95BFDB6-F62A-4B75-908A-C01B393801D8}"/>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132685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11/12/2023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11/12/2023</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11/12/2023</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11/12/2023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4.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45"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11/12/2023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11/12/2023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4" r:id="rId1"/>
    <p:sldLayoutId id="2147483743" r:id="rId2"/>
    <p:sldLayoutId id="2147483710" r:id="rId3"/>
    <p:sldLayoutId id="2147483740" r:id="rId4"/>
    <p:sldLayoutId id="2147483713" r:id="rId5"/>
    <p:sldLayoutId id="2147483711" r:id="rId6"/>
    <p:sldLayoutId id="2147483742" r:id="rId7"/>
    <p:sldLayoutId id="2147483714" r:id="rId8"/>
    <p:sldLayoutId id="2147483739" r:id="rId9"/>
    <p:sldLayoutId id="2147483715" r:id="rId10"/>
    <p:sldLayoutId id="2147483734" r:id="rId11"/>
    <p:sldLayoutId id="2147483735" r:id="rId12"/>
    <p:sldLayoutId id="2147483736" r:id="rId13"/>
    <p:sldLayoutId id="2147483737" r:id="rId14"/>
    <p:sldLayoutId id="2147483738" r:id="rId15"/>
    <p:sldLayoutId id="2147483716" r:id="rId16"/>
    <p:sldLayoutId id="2147483741" r:id="rId17"/>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1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1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1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19.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hyperlink" Target="https://tea.texas.gov/student-assessment/testing/telpas/telpas-alternate-resourc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xml"/><Relationship Id="rId1" Type="http://schemas.openxmlformats.org/officeDocument/2006/relationships/tags" Target="../tags/tag2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hyperlink" Target="http://fr.wikipedia.org/wiki/Fichier:Blue_check_PD.svg"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hyperlink" Target="http://ritter.tea.state.tx.us/rules/tac/chapter074/ch074a.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1.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8.xml"/><Relationship Id="rId5" Type="http://schemas.openxmlformats.org/officeDocument/2006/relationships/hyperlink" Target="https://tea.texas.gov/student.assessment/telpasalt/#Alt"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Reading Domain"/>
          <p:cNvSpPr>
            <a:spLocks noGrp="1"/>
          </p:cNvSpPr>
          <p:nvPr>
            <p:ph type="ctrTitle"/>
          </p:nvPr>
        </p:nvSpPr>
        <p:spPr>
          <a:xfrm>
            <a:off x="2036688" y="4976055"/>
            <a:ext cx="7535595" cy="1691571"/>
          </a:xfrm>
        </p:spPr>
        <p:txBody>
          <a:bodyPr>
            <a:normAutofit fontScale="90000"/>
          </a:bodyPr>
          <a:lstStyle/>
          <a:p>
            <a:r>
              <a:rPr lang="en-US" dirty="0">
                <a:solidFill>
                  <a:srgbClr val="2F5CAC"/>
                </a:solidFill>
                <a:latin typeface="Open Sans (Headings)"/>
              </a:rPr>
              <a:t>TELPAS Alternate</a:t>
            </a:r>
            <a:br>
              <a:rPr lang="en-US" dirty="0">
                <a:solidFill>
                  <a:srgbClr val="2F5CAC"/>
                </a:solidFill>
                <a:latin typeface="Open Sans (Headings)"/>
              </a:rPr>
            </a:br>
            <a:r>
              <a:rPr lang="en-US" dirty="0">
                <a:solidFill>
                  <a:srgbClr val="2F5CAC"/>
                </a:solidFill>
                <a:latin typeface="Open Sans (Headings)"/>
              </a:rPr>
              <a:t>Reading Domain</a:t>
            </a:r>
          </a:p>
        </p:txBody>
      </p:sp>
      <p:pic>
        <p:nvPicPr>
          <p:cNvPr id="3" name="Picture 2" descr="Image of logo for the Texas Education Agency" title="logo"/>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7167">
        <p:fade/>
      </p:transition>
    </mc:Choice>
    <mc:Fallback xmlns="">
      <p:transition spd="med" advClick="0" advTm="17167">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79971" y="136525"/>
            <a:ext cx="10078045" cy="914400"/>
          </a:xfrm>
        </p:spPr>
        <p:txBody>
          <a:bodyPr>
            <a:noAutofit/>
          </a:bodyPr>
          <a:lstStyle/>
          <a:p>
            <a:pPr>
              <a:defRPr/>
            </a:pPr>
            <a:r>
              <a:rPr lang="en-US" dirty="0">
                <a:solidFill>
                  <a:srgbClr val="2F5CAC"/>
                </a:solidFill>
              </a:rPr>
              <a:t>Observable Behavior R2. Decoding with Classroom Examples</a:t>
            </a:r>
          </a:p>
        </p:txBody>
      </p:sp>
      <p:pic>
        <p:nvPicPr>
          <p:cNvPr id="4" name="Picture 3" descr="Image of Observable Behavior R2;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394619" y="1365305"/>
            <a:ext cx="9077325" cy="1533525"/>
          </a:xfrm>
          <a:prstGeom prst="rect">
            <a:avLst/>
          </a:prstGeom>
        </p:spPr>
      </p:pic>
      <p:graphicFrame>
        <p:nvGraphicFramePr>
          <p:cNvPr id="7" name="Table 6" descr="Image of classroom example R2;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586393869"/>
              </p:ext>
            </p:extLst>
          </p:nvPr>
        </p:nvGraphicFramePr>
        <p:xfrm>
          <a:off x="1506696" y="2946487"/>
          <a:ext cx="9884745" cy="2690624"/>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60257">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18632">
                  <a:extLst>
                    <a:ext uri="{9D8B030D-6E8A-4147-A177-3AD203B41FA5}">
                      <a16:colId xmlns:a16="http://schemas.microsoft.com/office/drawing/2014/main" val="20004"/>
                    </a:ext>
                  </a:extLst>
                </a:gridCol>
                <a:gridCol w="1707614">
                  <a:extLst>
                    <a:ext uri="{9D8B030D-6E8A-4147-A177-3AD203B41FA5}">
                      <a16:colId xmlns:a16="http://schemas.microsoft.com/office/drawing/2014/main" val="20005"/>
                    </a:ext>
                  </a:extLst>
                </a:gridCol>
              </a:tblGrid>
              <a:tr h="1226758">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reads a familiar story to student and points to the word and picture of “cat” and says “cat.”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a:t>
                      </a:r>
                      <a:r>
                        <a:rPr lang="en-US" sz="1100" b="0" i="0" u="none" strike="noStrike" dirty="0">
                          <a:solidFill>
                            <a:srgbClr val="000000"/>
                          </a:solidFill>
                          <a:effectLst/>
                          <a:latin typeface="Arial" panose="020B0604020202020204" pitchFamily="34" charset="0"/>
                          <a:cs typeface="Arial" panose="020B0604020202020204" pitchFamily="34" charset="0"/>
                        </a:rPr>
                        <a:t> then touches teacher and smiles.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matches a word/picture combination of “cat” to an identical word/ picture combination of “cat.</a:t>
                      </a:r>
                      <a:r>
                        <a:rPr lang="en-US" sz="800" b="0" i="0" u="none" strike="noStrike" dirty="0">
                          <a:solidFill>
                            <a:srgbClr val="000000"/>
                          </a:solidFill>
                          <a:effectLst/>
                          <a:latin typeface="Arial" panose="020B0604020202020204" pitchFamily="34" charset="0"/>
                          <a:cs typeface="Arial" panose="020B0604020202020204" pitchFamily="34" charset="0"/>
                        </a:rPr>
                        <a:t>”</a:t>
                      </a:r>
                      <a:endParaRPr lang="en-US" sz="8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asks student to find the word “cat.” Student locates the word “cat” from a group of words</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phrase “fast black cat” independently</a:t>
                      </a:r>
                      <a:r>
                        <a:rPr lang="en-US" sz="800" b="0" i="0" u="none" strike="noStrike" dirty="0">
                          <a:solidFill>
                            <a:srgbClr val="000000"/>
                          </a:solidFill>
                          <a:effectLst/>
                          <a:latin typeface="Arial" panose="020B0604020202020204" pitchFamily="34" charset="0"/>
                          <a:cs typeface="Arial" panose="020B0604020202020204" pitchFamily="34" charset="0"/>
                        </a:rPr>
                        <a:t>.</a:t>
                      </a:r>
                      <a:endParaRPr lang="en-US" sz="8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sentence “The cat jumps on the sofa.”</a:t>
                      </a:r>
                    </a:p>
                  </a:txBody>
                  <a:tcPr marL="76200" marR="76200" marT="76200" marB="76200">
                    <a:solidFill>
                      <a:schemeClr val="bg1"/>
                    </a:solidFill>
                  </a:tcPr>
                </a:tc>
                <a:extLst>
                  <a:ext uri="{0D108BD9-81ED-4DB2-BD59-A6C34878D82A}">
                    <a16:rowId xmlns:a16="http://schemas.microsoft.com/office/drawing/2014/main" val="10000"/>
                  </a:ext>
                </a:extLst>
              </a:tr>
              <a:tr h="1364744">
                <a:tc>
                  <a:txBody>
                    <a:bodyPr/>
                    <a:lstStyle/>
                    <a:p>
                      <a:r>
                        <a:rPr lang="en-US" b="1" dirty="0"/>
                        <a:t>Secondary</a:t>
                      </a:r>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reads a word/ picture combination of a familiar staff member “Mr. Smith” and says “Mr. Smith.” The student touches the picture. </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matches a word/picture combination of “Mr. Smith” to an identical word/picture combination of “Mr. Smith.”</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asks student to find the words “Mr. Smith.” Student locates the words “Mr. Smith” from a group of other familiar staff members’ names.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words “Mr. Smith” and</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“bus” from the sentence “Mr. Smith drives the bus.”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sentence “Mr. Smith drives the bus for our field trip.”</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240092530"/>
      </p:ext>
    </p:extLst>
  </p:cSld>
  <p:clrMapOvr>
    <a:masterClrMapping/>
  </p:clrMapOvr>
  <mc:AlternateContent xmlns:mc="http://schemas.openxmlformats.org/markup-compatibility/2006" xmlns:p14="http://schemas.microsoft.com/office/powerpoint/2010/main">
    <mc:Choice Requires="p14">
      <p:transition spd="med" p14:dur="700" advClick="0" advTm="19681">
        <p:fade/>
      </p:transition>
    </mc:Choice>
    <mc:Fallback xmlns="">
      <p:transition spd="med" advClick="0" advTm="1968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03601" y="168796"/>
            <a:ext cx="10300771" cy="914400"/>
          </a:xfrm>
        </p:spPr>
        <p:txBody>
          <a:bodyPr>
            <a:noAutofit/>
          </a:bodyPr>
          <a:lstStyle/>
          <a:p>
            <a:pPr>
              <a:defRPr/>
            </a:pPr>
            <a:r>
              <a:rPr lang="en-US" dirty="0">
                <a:solidFill>
                  <a:srgbClr val="2F5CAC"/>
                </a:solidFill>
              </a:rPr>
              <a:t>Observable Behavior R3. Developing Sight Vocabulary with Classroom Examples</a:t>
            </a:r>
          </a:p>
        </p:txBody>
      </p:sp>
      <p:pic>
        <p:nvPicPr>
          <p:cNvPr id="4" name="Picture 3" descr="Image of Observable Behavior R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55580" y="1230796"/>
            <a:ext cx="9048750" cy="1647825"/>
          </a:xfrm>
          <a:prstGeom prst="rect">
            <a:avLst/>
          </a:prstGeom>
        </p:spPr>
      </p:pic>
      <p:graphicFrame>
        <p:nvGraphicFramePr>
          <p:cNvPr id="7" name="Table 6" descr="Image of classroom example R3;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145754" y="2908454"/>
          <a:ext cx="9958576" cy="3543615"/>
        </p:xfrm>
        <a:graphic>
          <a:graphicData uri="http://schemas.openxmlformats.org/drawingml/2006/table">
            <a:tbl>
              <a:tblPr firstRow="1" bandRow="1">
                <a:tableStyleId>{D7AC3CCA-C797-4891-BE02-D94E43425B78}</a:tableStyleId>
              </a:tblPr>
              <a:tblGrid>
                <a:gridCol w="1377109">
                  <a:extLst>
                    <a:ext uri="{9D8B030D-6E8A-4147-A177-3AD203B41FA5}">
                      <a16:colId xmlns:a16="http://schemas.microsoft.com/office/drawing/2014/main" val="20000"/>
                    </a:ext>
                  </a:extLst>
                </a:gridCol>
                <a:gridCol w="1707614">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28976">
                  <a:extLst>
                    <a:ext uri="{9D8B030D-6E8A-4147-A177-3AD203B41FA5}">
                      <a16:colId xmlns:a16="http://schemas.microsoft.com/office/drawing/2014/main" val="20005"/>
                    </a:ext>
                  </a:extLst>
                </a:gridCol>
              </a:tblGrid>
              <a:tr h="1740664">
                <a:tc>
                  <a:txBody>
                    <a:bodyPr/>
                    <a:lstStyle/>
                    <a:p>
                      <a:r>
                        <a:rPr lang="en-US" dirty="0"/>
                        <a:t>Elementary</a:t>
                      </a:r>
                    </a:p>
                  </a:txBody>
                  <a:tcPr>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cs typeface="Arial" panose="020B0604020202020204" pitchFamily="34" charset="0"/>
                        </a:rPr>
                        <a:t>Teacher presents a word/picture combination of “tiger.” Student walks away. </a:t>
                      </a:r>
                      <a:endParaRPr lang="en-US" sz="1050" dirty="0">
                        <a:effectLst/>
                        <a:latin typeface="Arial" panose="020B0604020202020204" pitchFamily="34" charset="0"/>
                        <a:cs typeface="Arial" panose="020B0604020202020204" pitchFamily="34" charset="0"/>
                      </a:endParaRPr>
                    </a:p>
                    <a:p>
                      <a:pPr fontAlgn="t"/>
                      <a:br>
                        <a:rPr lang="en-US" sz="1050" dirty="0">
                          <a:effectLst/>
                          <a:latin typeface="Arial" panose="020B0604020202020204" pitchFamily="34" charset="0"/>
                          <a:cs typeface="Arial" panose="020B0604020202020204" pitchFamily="34" charset="0"/>
                        </a:rPr>
                      </a:br>
                      <a:br>
                        <a:rPr lang="en-US" sz="1050" dirty="0">
                          <a:effectLst/>
                          <a:latin typeface="Arial" panose="020B0604020202020204" pitchFamily="34" charset="0"/>
                          <a:cs typeface="Arial" panose="020B0604020202020204" pitchFamily="34" charset="0"/>
                        </a:rPr>
                      </a:br>
                      <a:br>
                        <a:rPr lang="en-US" sz="1050" dirty="0">
                          <a:effectLst/>
                          <a:latin typeface="Arial" panose="020B0604020202020204" pitchFamily="34" charset="0"/>
                          <a:cs typeface="Arial" panose="020B0604020202020204" pitchFamily="34" charset="0"/>
                        </a:rPr>
                      </a:br>
                      <a:endParaRPr lang="en-US" sz="105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cs typeface="Arial" panose="020B0604020202020204" pitchFamily="34" charset="0"/>
                        </a:rPr>
                        <a:t>Teacher reads a book to student with the word “tiger” in it. Teacher then presents a word/picture combination of “tiger” to student. Student matches the word/ picture combination of “tiger” to an identical word/picture  combination of “tiger.”</a:t>
                      </a:r>
                      <a:endParaRPr lang="en-US" sz="105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cs typeface="Arial" panose="020B0604020202020204" pitchFamily="34" charset="0"/>
                        </a:rPr>
                        <a:t>Teacher presents the word cards “tiger,” “dog,” and “bird” and asks student to find the “tiger.” Student locates “tiger.”</a:t>
                      </a:r>
                      <a:endParaRPr lang="en-US" sz="105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 reads the phrase “big orange tiger” from the sentence “The big orange tiger has black stripes.”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 reads the sentence “Tigers hunt for food at night.”</a:t>
                      </a:r>
                    </a:p>
                  </a:txBody>
                  <a:tcPr marL="76200" marR="76200" marT="76200" marB="76200">
                    <a:solidFill>
                      <a:schemeClr val="bg1"/>
                    </a:solidFill>
                  </a:tcPr>
                </a:tc>
                <a:extLst>
                  <a:ext uri="{0D108BD9-81ED-4DB2-BD59-A6C34878D82A}">
                    <a16:rowId xmlns:a16="http://schemas.microsoft.com/office/drawing/2014/main" val="10000"/>
                  </a:ext>
                </a:extLst>
              </a:tr>
              <a:tr h="1791015">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Teacher presents a </a:t>
                      </a:r>
                      <a:r>
                        <a:rPr lang="en-US" sz="1050" b="0" i="0" u="none" strike="noStrike" dirty="0">
                          <a:solidFill>
                            <a:srgbClr val="000000"/>
                          </a:solidFill>
                          <a:effectLst/>
                          <a:latin typeface="Arial" panose="020B0604020202020204" pitchFamily="34" charset="0"/>
                          <a:cs typeface="Arial" panose="020B0604020202020204" pitchFamily="34" charset="0"/>
                        </a:rPr>
                        <a:t>word/picture </a:t>
                      </a: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combination of “water.” Student walks away.</a:t>
                      </a:r>
                      <a:b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br>
                      <a:br>
                        <a:rPr lang="en-US" sz="1050" dirty="0">
                          <a:effectLst/>
                          <a:latin typeface="Arial" panose="020B0604020202020204" pitchFamily="34" charset="0"/>
                          <a:cs typeface="Arial" panose="020B0604020202020204" pitchFamily="34" charset="0"/>
                        </a:rPr>
                      </a:br>
                      <a:br>
                        <a:rPr lang="en-US" sz="1050" dirty="0">
                          <a:effectLst/>
                          <a:latin typeface="Arial" panose="020B0604020202020204" pitchFamily="34" charset="0"/>
                          <a:cs typeface="Arial" panose="020B0604020202020204" pitchFamily="34" charset="0"/>
                        </a:rPr>
                      </a:br>
                      <a:endParaRPr lang="en-US" sz="105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Teacher reads a book about animals that live in the water. Teacher then presents a word/picture combination of “water” to student. Student matches the </a:t>
                      </a:r>
                      <a:r>
                        <a:rPr lang="en-US" sz="1050" b="0" i="0" u="none" strike="noStrike" dirty="0">
                          <a:solidFill>
                            <a:srgbClr val="000000"/>
                          </a:solidFill>
                          <a:effectLst/>
                          <a:latin typeface="Arial" panose="020B0604020202020204" pitchFamily="34" charset="0"/>
                          <a:cs typeface="Arial" panose="020B0604020202020204" pitchFamily="34" charset="0"/>
                        </a:rPr>
                        <a:t>word/picture </a:t>
                      </a: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combination of “water” to an identical </a:t>
                      </a:r>
                      <a:r>
                        <a:rPr lang="en-US" sz="1050" b="0" i="0" u="none" strike="noStrike" dirty="0">
                          <a:solidFill>
                            <a:srgbClr val="000000"/>
                          </a:solidFill>
                          <a:effectLst/>
                          <a:latin typeface="Arial" panose="020B0604020202020204" pitchFamily="34" charset="0"/>
                          <a:cs typeface="Arial" panose="020B0604020202020204" pitchFamily="34" charset="0"/>
                        </a:rPr>
                        <a:t>word/picture </a:t>
                      </a: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 combination of “water.”</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Students play vocabulary bingo about animals that live in the water.</a:t>
                      </a:r>
                      <a:r>
                        <a:rPr lang="en-US" sz="1050" b="0" i="0" u="none" strike="noStrike" kern="1200" baseline="0" dirty="0">
                          <a:solidFill>
                            <a:srgbClr val="000000"/>
                          </a:solidFill>
                          <a:effectLst/>
                          <a:latin typeface="Arial" panose="020B0604020202020204" pitchFamily="34" charset="0"/>
                          <a:ea typeface="+mn-ea"/>
                          <a:cs typeface="Arial" panose="020B0604020202020204" pitchFamily="34" charset="0"/>
                        </a:rPr>
                        <a:t> </a:t>
                      </a: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Teacher displays the vocabulary card “shark” and student locates and marks the appropriate words found on his or her card.</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 reads the phrase “sharks eat“ and “fish” from the sentence “Sharks eat many different kinds of fish.”</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 reads the phrase “water moves over the gills” from the sentence “Sharks breathe when oxygen is absorbed as water moves over the gills.”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870843570"/>
      </p:ext>
    </p:extLst>
  </p:cSld>
  <p:clrMapOvr>
    <a:masterClrMapping/>
  </p:clrMapOvr>
  <mc:AlternateContent xmlns:mc="http://schemas.openxmlformats.org/markup-compatibility/2006" xmlns:p14="http://schemas.microsoft.com/office/powerpoint/2010/main">
    <mc:Choice Requires="p14">
      <p:transition spd="med" p14:dur="700" advClick="0" advTm="9282">
        <p:fade/>
      </p:transition>
    </mc:Choice>
    <mc:Fallback xmlns="">
      <p:transition spd="med" advClick="0" advTm="928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80162" y="136525"/>
            <a:ext cx="10049832" cy="914400"/>
          </a:xfrm>
        </p:spPr>
        <p:txBody>
          <a:bodyPr>
            <a:noAutofit/>
          </a:bodyPr>
          <a:lstStyle/>
          <a:p>
            <a:pPr>
              <a:defRPr/>
            </a:pPr>
            <a:r>
              <a:rPr lang="en-US" sz="3400" dirty="0">
                <a:solidFill>
                  <a:srgbClr val="2F5CAC"/>
                </a:solidFill>
              </a:rPr>
              <a:t>Observable Behavior R4. Understanding Environmental Print with Classroom Examples</a:t>
            </a:r>
          </a:p>
        </p:txBody>
      </p:sp>
      <p:pic>
        <p:nvPicPr>
          <p:cNvPr id="4" name="Picture 3" descr="Image of Observable Behavior R4;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515244" y="1307218"/>
            <a:ext cx="9153525" cy="2066925"/>
          </a:xfrm>
          <a:prstGeom prst="rect">
            <a:avLst/>
          </a:prstGeom>
        </p:spPr>
      </p:pic>
      <p:graphicFrame>
        <p:nvGraphicFramePr>
          <p:cNvPr id="7" name="Table 6" descr="Image of classroom example R4;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060119910"/>
              </p:ext>
            </p:extLst>
          </p:nvPr>
        </p:nvGraphicFramePr>
        <p:xfrm>
          <a:off x="1622787" y="3415227"/>
          <a:ext cx="9867806" cy="2987040"/>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09419">
                  <a:extLst>
                    <a:ext uri="{9D8B030D-6E8A-4147-A177-3AD203B41FA5}">
                      <a16:colId xmlns:a16="http://schemas.microsoft.com/office/drawing/2014/main" val="20001"/>
                    </a:ext>
                  </a:extLst>
                </a:gridCol>
                <a:gridCol w="1718631">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07615">
                  <a:extLst>
                    <a:ext uri="{9D8B030D-6E8A-4147-A177-3AD203B41FA5}">
                      <a16:colId xmlns:a16="http://schemas.microsoft.com/office/drawing/2014/main" val="20004"/>
                    </a:ext>
                  </a:extLst>
                </a:gridCol>
                <a:gridCol w="1674564">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turns away when presented with a picture of food items labeled “fruit” on a classroom poster about healthy food.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selects a word/picture combination titled “fruit” from a group of word/picture combinations when presented with an identical titled picture of “fruit.”</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presents student with a picture of fruit. Student selects the printed word “fruit” from a group of other simple printed words.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printed words “fruits” and “vegetables” on a classroom poster about healthy food.</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selects the printed word for “healthy” and “balanced diet” from a classroom poster about healthy food.</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looks at the printed word for “computer” when shown a picture of a computer.</a:t>
                      </a:r>
                    </a:p>
                    <a:p>
                      <a:pPr marL="0" algn="l" defTabSz="914400" rtl="0" eaLnBrk="1" fontAlgn="t" latinLnBrk="0" hangingPunct="1">
                        <a:spcBef>
                          <a:spcPts val="0"/>
                        </a:spcBef>
                        <a:spcAft>
                          <a:spcPts val="0"/>
                        </a:spcAft>
                      </a:pP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algn="l" defTabSz="914400" rtl="0" eaLnBrk="1" fontAlgn="t" latinLnBrk="0" hangingPunct="1">
                        <a:spcBef>
                          <a:spcPts val="0"/>
                        </a:spcBef>
                        <a:spcAft>
                          <a:spcPts val="0"/>
                        </a:spcAft>
                      </a:pP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algn="l" defTabSz="914400" rtl="0" eaLnBrk="1" fontAlgn="t" latinLnBrk="0" hangingPunct="1">
                        <a:spcBef>
                          <a:spcPts val="0"/>
                        </a:spcBef>
                        <a:spcAft>
                          <a:spcPts val="0"/>
                        </a:spcAft>
                      </a:pP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Student selects the picture titled “computer” from a group of word/picture</a:t>
                      </a:r>
                      <a:r>
                        <a:rPr lang="en-US"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combinations when presented with an identical titled picture of a computer.</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selects the printed word “computer” from a group of other simple printed words when presented with a picture of a computer.</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words “computer,” “mouse,” and “keyboard” from labels around the computer lab.</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printed words “technology” and “software” from the word wall in the classroom.</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12</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513525048"/>
      </p:ext>
    </p:extLst>
  </p:cSld>
  <p:clrMapOvr>
    <a:masterClrMapping/>
  </p:clrMapOvr>
  <mc:AlternateContent xmlns:mc="http://schemas.openxmlformats.org/markup-compatibility/2006" xmlns:p14="http://schemas.microsoft.com/office/powerpoint/2010/main">
    <mc:Choice Requires="p14">
      <p:transition spd="med" p14:dur="700" advClick="0" advTm="9324">
        <p:fade/>
      </p:transition>
    </mc:Choice>
    <mc:Fallback xmlns="">
      <p:transition spd="med" advClick="0" advTm="932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58830" y="119710"/>
            <a:ext cx="10256703" cy="914400"/>
          </a:xfrm>
        </p:spPr>
        <p:txBody>
          <a:bodyPr>
            <a:noAutofit/>
          </a:bodyPr>
          <a:lstStyle/>
          <a:p>
            <a:pPr>
              <a:defRPr/>
            </a:pPr>
            <a:r>
              <a:rPr lang="en-US" dirty="0">
                <a:solidFill>
                  <a:srgbClr val="2F5CAC"/>
                </a:solidFill>
              </a:rPr>
              <a:t>Observable Behavior R5. Visual and Textual Supports with Classroom Examples</a:t>
            </a:r>
          </a:p>
        </p:txBody>
      </p:sp>
      <p:pic>
        <p:nvPicPr>
          <p:cNvPr id="2" name="Picture 1" descr="Image of Observable Behavior R5;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973196" y="1169959"/>
            <a:ext cx="9086850" cy="1876425"/>
          </a:xfrm>
          <a:prstGeom prst="rect">
            <a:avLst/>
          </a:prstGeom>
        </p:spPr>
      </p:pic>
      <p:graphicFrame>
        <p:nvGraphicFramePr>
          <p:cNvPr id="7" name="Table 6" descr="Image of classroom example R5;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025831318"/>
              </p:ext>
            </p:extLst>
          </p:nvPr>
        </p:nvGraphicFramePr>
        <p:xfrm>
          <a:off x="1038851" y="3068418"/>
          <a:ext cx="9967000" cy="3367905"/>
        </p:xfrm>
        <a:graphic>
          <a:graphicData uri="http://schemas.openxmlformats.org/drawingml/2006/table">
            <a:tbl>
              <a:tblPr firstRow="1" bandRow="1">
                <a:tableStyleId>{D7AC3CCA-C797-4891-BE02-D94E43425B78}</a:tableStyleId>
              </a:tblPr>
              <a:tblGrid>
                <a:gridCol w="1411417">
                  <a:extLst>
                    <a:ext uri="{9D8B030D-6E8A-4147-A177-3AD203B41FA5}">
                      <a16:colId xmlns:a16="http://schemas.microsoft.com/office/drawing/2014/main" val="20000"/>
                    </a:ext>
                  </a:extLst>
                </a:gridCol>
                <a:gridCol w="1714108">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8">
                  <a:extLst>
                    <a:ext uri="{9D8B030D-6E8A-4147-A177-3AD203B41FA5}">
                      <a16:colId xmlns:a16="http://schemas.microsoft.com/office/drawing/2014/main" val="20003"/>
                    </a:ext>
                  </a:extLst>
                </a:gridCol>
                <a:gridCol w="1674563">
                  <a:extLst>
                    <a:ext uri="{9D8B030D-6E8A-4147-A177-3AD203B41FA5}">
                      <a16:colId xmlns:a16="http://schemas.microsoft.com/office/drawing/2014/main" val="20004"/>
                    </a:ext>
                  </a:extLst>
                </a:gridCol>
                <a:gridCol w="1729649">
                  <a:extLst>
                    <a:ext uri="{9D8B030D-6E8A-4147-A177-3AD203B41FA5}">
                      <a16:colId xmlns:a16="http://schemas.microsoft.com/office/drawing/2014/main" val="20005"/>
                    </a:ext>
                  </a:extLst>
                </a:gridCol>
              </a:tblGrid>
              <a:tr h="1676808">
                <a:tc>
                  <a:txBody>
                    <a:bodyPr/>
                    <a:lstStyle/>
                    <a:p>
                      <a:r>
                        <a:rPr lang="en-US" dirty="0"/>
                        <a:t>Elementary</a:t>
                      </a:r>
                    </a:p>
                  </a:txBody>
                  <a:tcPr>
                    <a:solidFill>
                      <a:schemeClr val="bg1"/>
                    </a:solidFill>
                  </a:tcPr>
                </a:tc>
                <a:tc>
                  <a:txBody>
                    <a:bodyPr/>
                    <a:lstStyle/>
                    <a:p>
                      <a:pPr rtl="0" fontAlgn="t">
                        <a:spcBef>
                          <a:spcPts val="0"/>
                        </a:spcBef>
                        <a:spcAft>
                          <a:spcPts val="0"/>
                        </a:spcAft>
                      </a:pPr>
                      <a:r>
                        <a:rPr lang="en-US" sz="990" b="0" i="0" u="none" strike="noStrike" dirty="0">
                          <a:solidFill>
                            <a:srgbClr val="000000"/>
                          </a:solidFill>
                          <a:effectLst/>
                          <a:latin typeface="Arial" panose="020B0604020202020204" pitchFamily="34" charset="0"/>
                        </a:rPr>
                        <a:t>Teacher reads a text about nutrition to student and points to a labeled picture of vegetables.</a:t>
                      </a:r>
                      <a:r>
                        <a:rPr lang="en-US" sz="990" b="0" i="0" u="none" strike="noStrike" baseline="0" dirty="0">
                          <a:solidFill>
                            <a:srgbClr val="000000"/>
                          </a:solidFill>
                          <a:effectLst/>
                          <a:latin typeface="Arial" panose="020B0604020202020204" pitchFamily="34" charset="0"/>
                        </a:rPr>
                        <a:t> S</a:t>
                      </a:r>
                      <a:r>
                        <a:rPr lang="en-US" sz="990" b="0" i="0" u="none" strike="noStrike" dirty="0">
                          <a:solidFill>
                            <a:srgbClr val="000000"/>
                          </a:solidFill>
                          <a:effectLst/>
                          <a:latin typeface="Arial" panose="020B0604020202020204" pitchFamily="34" charset="0"/>
                        </a:rPr>
                        <a:t>tudent smiles. </a:t>
                      </a:r>
                      <a:endParaRPr lang="en-US" sz="990" dirty="0">
                        <a:effectLst/>
                      </a:endParaRP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reads a text about nutrition to the student. Teacher points to a labeled picture of a carrot. Student matches the labeled picture with a similar word/picture combination of a carrot.</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shows a visual representing a carrot growing in the ground with the stem, soil, and leaves labeled</a:t>
                      </a:r>
                      <a:r>
                        <a:rPr lang="en-US" sz="990" b="0" i="0" u="none" strike="noStrike" kern="1200" baseline="0" dirty="0">
                          <a:solidFill>
                            <a:srgbClr val="000000"/>
                          </a:solidFill>
                          <a:effectLst/>
                          <a:latin typeface="Arial" panose="020B0604020202020204" pitchFamily="34" charset="0"/>
                          <a:ea typeface="+mn-ea"/>
                          <a:cs typeface="+mn-cs"/>
                        </a:rPr>
                        <a:t> </a:t>
                      </a:r>
                      <a:r>
                        <a:rPr lang="en-US" sz="990" b="0" i="0" u="none" strike="noStrike" kern="1200" dirty="0">
                          <a:solidFill>
                            <a:srgbClr val="000000"/>
                          </a:solidFill>
                          <a:effectLst/>
                          <a:latin typeface="Arial" panose="020B0604020202020204" pitchFamily="34" charset="0"/>
                          <a:ea typeface="+mn-ea"/>
                          <a:cs typeface="+mn-cs"/>
                        </a:rPr>
                        <a:t>and reads the labels. Teacher says “point to the word ‘leaves.’” Student points to the word “leaves” in the diagram.</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Student is given the printed sentence “Carrots have</a:t>
                      </a:r>
                      <a:r>
                        <a:rPr lang="en-US" sz="990" b="0" i="0" u="none" strike="noStrike" kern="1200" baseline="0" dirty="0">
                          <a:solidFill>
                            <a:srgbClr val="000000"/>
                          </a:solidFill>
                          <a:effectLst/>
                          <a:latin typeface="Arial" panose="020B0604020202020204" pitchFamily="34" charset="0"/>
                          <a:ea typeface="+mn-ea"/>
                          <a:cs typeface="+mn-cs"/>
                        </a:rPr>
                        <a:t> </a:t>
                      </a:r>
                      <a:r>
                        <a:rPr lang="en-US" sz="990" b="0" i="0" u="none" strike="noStrike" kern="1200" dirty="0">
                          <a:solidFill>
                            <a:srgbClr val="000000"/>
                          </a:solidFill>
                          <a:effectLst/>
                          <a:latin typeface="Arial" panose="020B0604020202020204" pitchFamily="34" charset="0"/>
                          <a:ea typeface="+mn-ea"/>
                          <a:cs typeface="+mn-cs"/>
                        </a:rPr>
                        <a:t>__, stems, and __.” Student selects “leaves” and “roots” from a word bank to complete the sentence.</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Student is given the printed sentence “Carrots are __ that are good for your __.” Student independently completes the sentence using recently learned content-based vocabulary by adding “vegetables” and “eyes.”</a:t>
                      </a:r>
                    </a:p>
                  </a:txBody>
                  <a:tcPr marL="76200" marR="76200" marT="76200" marB="76200">
                    <a:solidFill>
                      <a:schemeClr val="bg1"/>
                    </a:solidFill>
                  </a:tcPr>
                </a:tc>
                <a:extLst>
                  <a:ext uri="{0D108BD9-81ED-4DB2-BD59-A6C34878D82A}">
                    <a16:rowId xmlns:a16="http://schemas.microsoft.com/office/drawing/2014/main" val="10000"/>
                  </a:ext>
                </a:extLst>
              </a:tr>
              <a:tr h="1691097">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reads a text about going to the bank and points to a labeled picture of coins. Student looks away.</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reads a text about going to the bank. Teacher points to a labeled picture of a penny. Student matches the labeled picture of a penny to a similar word/picture combination of a penny.</a:t>
                      </a:r>
                    </a:p>
                  </a:txBody>
                  <a:tcPr marL="76200" marR="76200" marT="76200" marB="76200">
                    <a:solidFill>
                      <a:schemeClr val="bg1"/>
                    </a:solidFill>
                  </a:tcPr>
                </a:tc>
                <a:tc>
                  <a:txBody>
                    <a:bodyPr/>
                    <a:lstStyle/>
                    <a:p>
                      <a:pPr rtl="0" fontAlgn="base">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shows a visual representing different labeled coins</a:t>
                      </a:r>
                      <a:r>
                        <a:rPr lang="en-US" sz="990" b="0" i="0" u="none" strike="noStrike" kern="1200" baseline="0" dirty="0">
                          <a:solidFill>
                            <a:srgbClr val="000000"/>
                          </a:solidFill>
                          <a:effectLst/>
                          <a:latin typeface="Arial" panose="020B0604020202020204" pitchFamily="34" charset="0"/>
                          <a:ea typeface="+mn-ea"/>
                          <a:cs typeface="+mn-cs"/>
                        </a:rPr>
                        <a:t> </a:t>
                      </a:r>
                      <a:r>
                        <a:rPr lang="en-US" sz="990" b="0" i="0" u="none" strike="noStrike" kern="1200" dirty="0">
                          <a:solidFill>
                            <a:srgbClr val="000000"/>
                          </a:solidFill>
                          <a:effectLst/>
                          <a:latin typeface="Arial" panose="020B0604020202020204" pitchFamily="34" charset="0"/>
                          <a:ea typeface="+mn-ea"/>
                          <a:cs typeface="+mn-cs"/>
                        </a:rPr>
                        <a:t>and reads the labels. Teacher says “point to the word ‘penny.’” Student points to the word “penny” in the visual.</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Student fills in sentences like “A __ is worth one cent,” “A __ is worth five cents,” “A __ is worth ten cents,” and “A __ is worth twenty-five cents” from a word bank to complete the sentences.</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Student is given the printed sentence “You should __ your money in a __ and not spend it all.” Student independently completes the sentence using recently learned content-based vocabulary by adding “save” and “bank.”</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055105810"/>
      </p:ext>
    </p:extLst>
  </p:cSld>
  <p:clrMapOvr>
    <a:masterClrMapping/>
  </p:clrMapOvr>
  <mc:AlternateContent xmlns:mc="http://schemas.openxmlformats.org/markup-compatibility/2006" xmlns:p14="http://schemas.microsoft.com/office/powerpoint/2010/main">
    <mc:Choice Requires="p14">
      <p:transition spd="med" p14:dur="700" advClick="0" advTm="9310">
        <p:fade/>
      </p:transition>
    </mc:Choice>
    <mc:Fallback xmlns="">
      <p:transition spd="med" advClick="0" advTm="931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2586" y="154813"/>
            <a:ext cx="9931652" cy="914400"/>
          </a:xfrm>
        </p:spPr>
        <p:txBody>
          <a:bodyPr>
            <a:noAutofit/>
          </a:bodyPr>
          <a:lstStyle/>
          <a:p>
            <a:pPr>
              <a:defRPr/>
            </a:pPr>
            <a:r>
              <a:rPr lang="en-US" dirty="0">
                <a:solidFill>
                  <a:srgbClr val="2F5CAC"/>
                </a:solidFill>
              </a:rPr>
              <a:t>Observable Behavior R6. Participating in Shared Reading with Classroom Examples</a:t>
            </a:r>
          </a:p>
        </p:txBody>
      </p:sp>
      <p:pic>
        <p:nvPicPr>
          <p:cNvPr id="4" name="Picture 3" descr="Image of Observable Behavior R6;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276475" y="1298200"/>
            <a:ext cx="9077325" cy="1733550"/>
          </a:xfrm>
          <a:prstGeom prst="rect">
            <a:avLst/>
          </a:prstGeom>
        </p:spPr>
      </p:pic>
      <p:graphicFrame>
        <p:nvGraphicFramePr>
          <p:cNvPr id="7" name="Table 6" descr="Image of classroom example R6;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59266384"/>
              </p:ext>
            </p:extLst>
          </p:nvPr>
        </p:nvGraphicFramePr>
        <p:xfrm>
          <a:off x="1024570" y="3102803"/>
          <a:ext cx="10245686" cy="3154680"/>
        </p:xfrm>
        <a:graphic>
          <a:graphicData uri="http://schemas.openxmlformats.org/drawingml/2006/table">
            <a:tbl>
              <a:tblPr firstRow="1" bandRow="1">
                <a:tableStyleId>{D7AC3CCA-C797-4891-BE02-D94E43425B78}</a:tableStyleId>
              </a:tblPr>
              <a:tblGrid>
                <a:gridCol w="1696596">
                  <a:extLst>
                    <a:ext uri="{9D8B030D-6E8A-4147-A177-3AD203B41FA5}">
                      <a16:colId xmlns:a16="http://schemas.microsoft.com/office/drawing/2014/main" val="20000"/>
                    </a:ext>
                  </a:extLst>
                </a:gridCol>
                <a:gridCol w="1685581">
                  <a:extLst>
                    <a:ext uri="{9D8B030D-6E8A-4147-A177-3AD203B41FA5}">
                      <a16:colId xmlns:a16="http://schemas.microsoft.com/office/drawing/2014/main" val="20001"/>
                    </a:ext>
                  </a:extLst>
                </a:gridCol>
                <a:gridCol w="1707614">
                  <a:extLst>
                    <a:ext uri="{9D8B030D-6E8A-4147-A177-3AD203B41FA5}">
                      <a16:colId xmlns:a16="http://schemas.microsoft.com/office/drawing/2014/main" val="20002"/>
                    </a:ext>
                  </a:extLst>
                </a:gridCol>
                <a:gridCol w="1729649">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07615">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reads </a:t>
                      </a:r>
                      <a:r>
                        <a:rPr lang="en-US" sz="1100" b="0" i="1" u="none" strike="noStrike" dirty="0">
                          <a:solidFill>
                            <a:srgbClr val="000000"/>
                          </a:solidFill>
                          <a:effectLst/>
                          <a:latin typeface="Arial" panose="020B0604020202020204" pitchFamily="34" charset="0"/>
                          <a:cs typeface="Arial" panose="020B0604020202020204" pitchFamily="34" charset="0"/>
                        </a:rPr>
                        <a:t>The Very Hungry Caterpillar</a:t>
                      </a:r>
                      <a:r>
                        <a:rPr lang="en-US" sz="1100" b="0" i="0" u="none" strike="noStrike" dirty="0">
                          <a:solidFill>
                            <a:srgbClr val="000000"/>
                          </a:solidFill>
                          <a:effectLst/>
                          <a:latin typeface="Arial" panose="020B0604020202020204" pitchFamily="34" charset="0"/>
                          <a:cs typeface="Arial" panose="020B0604020202020204" pitchFamily="34" charset="0"/>
                        </a:rPr>
                        <a:t> to the student.</a:t>
                      </a:r>
                      <a:r>
                        <a:rPr lang="en-US" sz="1100" b="0" i="0" u="none" strike="noStrike" baseline="0" dirty="0">
                          <a:solidFill>
                            <a:srgbClr val="000000"/>
                          </a:solidFill>
                          <a:effectLst/>
                          <a:latin typeface="Arial" panose="020B0604020202020204" pitchFamily="34" charset="0"/>
                          <a:cs typeface="Arial" panose="020B0604020202020204" pitchFamily="34" charset="0"/>
                        </a:rPr>
                        <a:t> S</a:t>
                      </a:r>
                      <a:r>
                        <a:rPr lang="en-US" sz="1100" b="0" i="0" u="none" strike="noStrike" dirty="0">
                          <a:solidFill>
                            <a:srgbClr val="000000"/>
                          </a:solidFill>
                          <a:effectLst/>
                          <a:latin typeface="Arial" panose="020B0604020202020204" pitchFamily="34" charset="0"/>
                          <a:cs typeface="Arial" panose="020B0604020202020204" pitchFamily="34" charset="0"/>
                        </a:rPr>
                        <a:t>tudent looks at his hand and smiles.</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echoes words from a predictable text in multiple choral reads of the text.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pauses during read aloud, and student supplies the name of the food on each page.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rereads </a:t>
                      </a:r>
                      <a:r>
                        <a:rPr lang="en-US" sz="1100" b="0" i="1" u="none" strike="noStrike" dirty="0">
                          <a:solidFill>
                            <a:srgbClr val="000000"/>
                          </a:solidFill>
                          <a:effectLst/>
                          <a:latin typeface="Arial" panose="020B0604020202020204" pitchFamily="34" charset="0"/>
                          <a:cs typeface="Arial" panose="020B0604020202020204" pitchFamily="34" charset="0"/>
                        </a:rPr>
                        <a:t>The Very Hungry Caterpillar</a:t>
                      </a:r>
                      <a:r>
                        <a:rPr lang="en-US" sz="1100" b="0" i="0" u="none" strike="noStrike" dirty="0">
                          <a:solidFill>
                            <a:srgbClr val="000000"/>
                          </a:solidFill>
                          <a:effectLst/>
                          <a:latin typeface="Arial" panose="020B0604020202020204" pitchFamily="34" charset="0"/>
                          <a:cs typeface="Arial" panose="020B0604020202020204" pitchFamily="34" charset="0"/>
                        </a:rPr>
                        <a:t> to student and pauses throughout the book, allowing student to say the repeated</a:t>
                      </a:r>
                      <a:r>
                        <a:rPr lang="en-US" sz="1100" b="0" i="0" u="none" strike="noStrike" baseline="0" dirty="0">
                          <a:solidFill>
                            <a:srgbClr val="000000"/>
                          </a:solidFill>
                          <a:effectLst/>
                          <a:latin typeface="Arial" panose="020B0604020202020204" pitchFamily="34" charset="0"/>
                          <a:cs typeface="Arial" panose="020B0604020202020204" pitchFamily="34" charset="0"/>
                        </a:rPr>
                        <a:t> p</a:t>
                      </a:r>
                      <a:r>
                        <a:rPr lang="en-US" sz="1100" b="0" i="0" u="none" strike="noStrike" dirty="0">
                          <a:solidFill>
                            <a:srgbClr val="000000"/>
                          </a:solidFill>
                          <a:effectLst/>
                          <a:latin typeface="Arial" panose="020B0604020202020204" pitchFamily="34" charset="0"/>
                          <a:cs typeface="Arial" panose="020B0604020202020204" pitchFamily="34" charset="0"/>
                        </a:rPr>
                        <a:t>redictable missing phrases.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provides student with the book </a:t>
                      </a:r>
                      <a:r>
                        <a:rPr lang="en-US" sz="1100" b="0" i="1" u="none" strike="noStrike" dirty="0">
                          <a:solidFill>
                            <a:srgbClr val="000000"/>
                          </a:solidFill>
                          <a:effectLst/>
                          <a:latin typeface="Arial" panose="020B0604020202020204" pitchFamily="34" charset="0"/>
                          <a:cs typeface="Arial" panose="020B0604020202020204" pitchFamily="34" charset="0"/>
                        </a:rPr>
                        <a:t>The Very Hungry Caterpillar</a:t>
                      </a:r>
                      <a:r>
                        <a:rPr lang="en-US" sz="1100" b="0" i="0" u="none" strike="noStrike" dirty="0">
                          <a:solidFill>
                            <a:srgbClr val="000000"/>
                          </a:solidFill>
                          <a:effectLst/>
                          <a:latin typeface="Arial" panose="020B0604020202020204" pitchFamily="34" charset="0"/>
                          <a:cs typeface="Arial" panose="020B0604020202020204" pitchFamily="34" charset="0"/>
                        </a:rPr>
                        <a:t> and allows student to partner read each page individually with teacher support when needed.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listens to a story about football that frequently repeats words and phrases. Student reaches for the book.</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follows with his or her finger a story about football that frequently repeats words and phrases during multiple choral reads of the text.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pauses during read aloud of a story about football that frequently repeats words and phrases.</a:t>
                      </a:r>
                      <a:r>
                        <a:rPr lang="en-US" sz="1100" b="0" i="0" u="none" strike="noStrike" baseline="0" dirty="0">
                          <a:solidFill>
                            <a:srgbClr val="000000"/>
                          </a:solidFill>
                          <a:effectLst/>
                          <a:latin typeface="Arial" panose="020B0604020202020204" pitchFamily="34" charset="0"/>
                          <a:cs typeface="Arial" panose="020B0604020202020204" pitchFamily="34" charset="0"/>
                        </a:rPr>
                        <a:t> S</a:t>
                      </a:r>
                      <a:r>
                        <a:rPr lang="en-US" sz="1100" b="0" i="0" u="none" strike="noStrike" dirty="0">
                          <a:solidFill>
                            <a:srgbClr val="000000"/>
                          </a:solidFill>
                          <a:effectLst/>
                          <a:latin typeface="Arial" panose="020B0604020202020204" pitchFamily="34" charset="0"/>
                          <a:cs typeface="Arial" panose="020B0604020202020204" pitchFamily="34" charset="0"/>
                        </a:rPr>
                        <a:t>tudent says “football” and “touchdown” as appropriate for the story.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rereads a story about football that frequently repeats words and phrase and pauses throughout the book, allowing student to say the repeated predictable missing phrases.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provides student with a story about football that frequently repeats words and phrases and allows student to partner read each page individually with teacher support when needed.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017841945"/>
      </p:ext>
    </p:extLst>
  </p:cSld>
  <p:clrMapOvr>
    <a:masterClrMapping/>
  </p:clrMapOvr>
  <mc:AlternateContent xmlns:mc="http://schemas.openxmlformats.org/markup-compatibility/2006" xmlns:p14="http://schemas.microsoft.com/office/powerpoint/2010/main">
    <mc:Choice Requires="p14">
      <p:transition spd="med" p14:dur="700" advClick="0" advTm="9310">
        <p:fade/>
      </p:transition>
    </mc:Choice>
    <mc:Fallback xmlns="">
      <p:transition spd="med" advClick="0" advTm="931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8265" y="90535"/>
            <a:ext cx="11074400" cy="914400"/>
          </a:xfrm>
        </p:spPr>
        <p:txBody>
          <a:bodyPr>
            <a:noAutofit/>
          </a:bodyPr>
          <a:lstStyle/>
          <a:p>
            <a:pPr>
              <a:defRPr/>
            </a:pPr>
            <a:r>
              <a:rPr lang="en-US" sz="3200" dirty="0">
                <a:solidFill>
                  <a:srgbClr val="2F5CAC"/>
                </a:solidFill>
              </a:rPr>
              <a:t>Observable Behavior R7. Understanding Ideas/</a:t>
            </a:r>
            <a:br>
              <a:rPr lang="en-US" sz="3200" dirty="0">
                <a:solidFill>
                  <a:srgbClr val="2F5CAC"/>
                </a:solidFill>
              </a:rPr>
            </a:br>
            <a:r>
              <a:rPr lang="en-US" sz="3200" dirty="0">
                <a:solidFill>
                  <a:srgbClr val="2F5CAC"/>
                </a:solidFill>
              </a:rPr>
              <a:t>Details in Graphic Sources with Classroom Examples</a:t>
            </a:r>
          </a:p>
        </p:txBody>
      </p:sp>
      <p:pic>
        <p:nvPicPr>
          <p:cNvPr id="4" name="Picture 3" descr="Image of Observable Behavior R7;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78180" y="1002089"/>
            <a:ext cx="9048750" cy="2514600"/>
          </a:xfrm>
          <a:prstGeom prst="rect">
            <a:avLst/>
          </a:prstGeom>
        </p:spPr>
      </p:pic>
      <p:graphicFrame>
        <p:nvGraphicFramePr>
          <p:cNvPr id="7" name="Table 6" descr="Image of classroom example R7;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798001020"/>
              </p:ext>
            </p:extLst>
          </p:nvPr>
        </p:nvGraphicFramePr>
        <p:xfrm>
          <a:off x="1046717" y="3495555"/>
          <a:ext cx="10025349" cy="2974146"/>
        </p:xfrm>
        <a:graphic>
          <a:graphicData uri="http://schemas.openxmlformats.org/drawingml/2006/table">
            <a:tbl>
              <a:tblPr firstRow="1" bandRow="1">
                <a:tableStyleId>{D7AC3CCA-C797-4891-BE02-D94E43425B78}</a:tableStyleId>
              </a:tblPr>
              <a:tblGrid>
                <a:gridCol w="1476261">
                  <a:extLst>
                    <a:ext uri="{9D8B030D-6E8A-4147-A177-3AD203B41FA5}">
                      <a16:colId xmlns:a16="http://schemas.microsoft.com/office/drawing/2014/main" val="20000"/>
                    </a:ext>
                  </a:extLst>
                </a:gridCol>
                <a:gridCol w="1685580">
                  <a:extLst>
                    <a:ext uri="{9D8B030D-6E8A-4147-A177-3AD203B41FA5}">
                      <a16:colId xmlns:a16="http://schemas.microsoft.com/office/drawing/2014/main" val="20001"/>
                    </a:ext>
                  </a:extLst>
                </a:gridCol>
                <a:gridCol w="1718631">
                  <a:extLst>
                    <a:ext uri="{9D8B030D-6E8A-4147-A177-3AD203B41FA5}">
                      <a16:colId xmlns:a16="http://schemas.microsoft.com/office/drawing/2014/main" val="20002"/>
                    </a:ext>
                  </a:extLst>
                </a:gridCol>
                <a:gridCol w="1729648">
                  <a:extLst>
                    <a:ext uri="{9D8B030D-6E8A-4147-A177-3AD203B41FA5}">
                      <a16:colId xmlns:a16="http://schemas.microsoft.com/office/drawing/2014/main" val="20003"/>
                    </a:ext>
                  </a:extLst>
                </a:gridCol>
                <a:gridCol w="1710238">
                  <a:extLst>
                    <a:ext uri="{9D8B030D-6E8A-4147-A177-3AD203B41FA5}">
                      <a16:colId xmlns:a16="http://schemas.microsoft.com/office/drawing/2014/main" val="20004"/>
                    </a:ext>
                  </a:extLst>
                </a:gridCol>
                <a:gridCol w="1704991">
                  <a:extLst>
                    <a:ext uri="{9D8B030D-6E8A-4147-A177-3AD203B41FA5}">
                      <a16:colId xmlns:a16="http://schemas.microsoft.com/office/drawing/2014/main" val="20005"/>
                    </a:ext>
                  </a:extLst>
                </a:gridCol>
              </a:tblGrid>
              <a:tr h="1354134">
                <a:tc>
                  <a:txBody>
                    <a:bodyPr/>
                    <a:lstStyle/>
                    <a:p>
                      <a:r>
                        <a:rPr lang="en-US" dirty="0"/>
                        <a:t>Elementary</a:t>
                      </a:r>
                    </a:p>
                  </a:txBody>
                  <a:tcPr>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is presented with a recipe with icons for each step in the cooking </a:t>
                      </a:r>
                      <a:r>
                        <a:rPr lang="en-US" sz="1070" b="0" i="0" u="none" strike="noStrike" baseline="0" dirty="0">
                          <a:solidFill>
                            <a:srgbClr val="000000"/>
                          </a:solidFill>
                          <a:effectLst/>
                          <a:latin typeface="Arial" panose="020B0604020202020204" pitchFamily="34" charset="0"/>
                          <a:cs typeface="Arial" panose="020B0604020202020204" pitchFamily="34" charset="0"/>
                        </a:rPr>
                        <a:t>a</a:t>
                      </a:r>
                      <a:r>
                        <a:rPr lang="en-US" sz="1070" b="0" i="0" u="none" strike="noStrike" dirty="0">
                          <a:solidFill>
                            <a:srgbClr val="000000"/>
                          </a:solidFill>
                          <a:effectLst/>
                          <a:latin typeface="Arial" panose="020B0604020202020204" pitchFamily="34" charset="0"/>
                          <a:cs typeface="Arial" panose="020B0604020202020204" pitchFamily="34" charset="0"/>
                        </a:rPr>
                        <a:t>ctivity.  </a:t>
                      </a:r>
                    </a:p>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a:t>
                      </a:r>
                      <a:r>
                        <a:rPr lang="en-US" sz="1070" b="0" i="0" u="none" strike="noStrike" baseline="0" dirty="0">
                          <a:solidFill>
                            <a:srgbClr val="000000"/>
                          </a:solidFill>
                          <a:effectLst/>
                          <a:latin typeface="Arial" panose="020B0604020202020204" pitchFamily="34" charset="0"/>
                          <a:cs typeface="Arial" panose="020B0604020202020204" pitchFamily="34" charset="0"/>
                        </a:rPr>
                        <a:t> </a:t>
                      </a:r>
                      <a:r>
                        <a:rPr lang="en-US" sz="1070" b="0" i="0" u="none" strike="noStrike" dirty="0">
                          <a:solidFill>
                            <a:srgbClr val="000000"/>
                          </a:solidFill>
                          <a:effectLst/>
                          <a:latin typeface="Arial" panose="020B0604020202020204" pitchFamily="34" charset="0"/>
                          <a:cs typeface="Arial" panose="020B0604020202020204" pitchFamily="34" charset="0"/>
                        </a:rPr>
                        <a:t>visually explores the recipe when directed.</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After viewing a step in the recipe, the student matches a photograph of eggs to an icon of eggs in the recipe.</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selects from the printed words “add,” “bake,” or “mix” to indicate the next action needed to complete the recipe. </a:t>
                      </a:r>
                      <a:endParaRPr lang="en-US" sz="1070" dirty="0">
                        <a:effectLst/>
                        <a:latin typeface="Arial" panose="020B0604020202020204" pitchFamily="34" charset="0"/>
                        <a:cs typeface="Arial" panose="020B0604020202020204" pitchFamily="34" charset="0"/>
                      </a:endParaRPr>
                    </a:p>
                    <a:p>
                      <a:pPr rtl="0" fontAlgn="t">
                        <a:spcBef>
                          <a:spcPts val="0"/>
                        </a:spcBef>
                        <a:spcAft>
                          <a:spcPts val="0"/>
                        </a:spcAft>
                      </a:pP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reads the verb phrase from the recipe for the next action needed to complete the recipe. (e.g., “pour the milk,” “stir the mix,” “roll the dough.”)</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identifies the sentences in the recipe that tell about units of measurement. </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Teacher presents a map of Texas with landforms. Student continues to look at other students and smiles. </a:t>
                      </a:r>
                      <a:br>
                        <a:rPr lang="en-US" sz="1070" dirty="0">
                          <a:effectLst/>
                          <a:latin typeface="Arial" panose="020B0604020202020204" pitchFamily="34" charset="0"/>
                          <a:cs typeface="Arial" panose="020B0604020202020204" pitchFamily="34" charset="0"/>
                        </a:rPr>
                      </a:br>
                      <a:endParaRPr lang="en-US" sz="1070" dirty="0">
                        <a:effectLst/>
                        <a:latin typeface="Arial" panose="020B0604020202020204" pitchFamily="34" charset="0"/>
                        <a:cs typeface="Arial" panose="020B0604020202020204" pitchFamily="34" charset="0"/>
                      </a:endParaRPr>
                    </a:p>
                    <a:p>
                      <a:pPr rtl="0" fontAlgn="t">
                        <a:spcBef>
                          <a:spcPts val="0"/>
                        </a:spcBef>
                        <a:spcAft>
                          <a:spcPts val="0"/>
                        </a:spcAft>
                      </a:pPr>
                      <a:br>
                        <a:rPr lang="en-US" sz="1070" dirty="0">
                          <a:effectLst/>
                          <a:latin typeface="Arial" panose="020B0604020202020204" pitchFamily="34" charset="0"/>
                          <a:cs typeface="Arial" panose="020B0604020202020204" pitchFamily="34" charset="0"/>
                        </a:rPr>
                      </a:b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Teacher presents picture cards of different landforms. Teacher shows a mountain to the student and ask the student to find another mountain. Student finds another mountain from a group of picture cards.</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During group discussion, teacher asks student to describe the mountain. Student selects the words “tall”</a:t>
                      </a:r>
                      <a:r>
                        <a:rPr lang="en-US" sz="1070" b="0" i="0" u="none" strike="noStrike" baseline="0" dirty="0">
                          <a:solidFill>
                            <a:srgbClr val="000000"/>
                          </a:solidFill>
                          <a:effectLst/>
                          <a:latin typeface="Arial" panose="020B0604020202020204" pitchFamily="34" charset="0"/>
                          <a:cs typeface="Arial" panose="020B0604020202020204" pitchFamily="34" charset="0"/>
                        </a:rPr>
                        <a:t> and </a:t>
                      </a:r>
                      <a:r>
                        <a:rPr lang="en-US" sz="1070" b="0" i="0" u="none" strike="noStrike" dirty="0">
                          <a:solidFill>
                            <a:srgbClr val="000000"/>
                          </a:solidFill>
                          <a:effectLst/>
                          <a:latin typeface="Arial" panose="020B0604020202020204" pitchFamily="34" charset="0"/>
                          <a:cs typeface="Arial" panose="020B0604020202020204" pitchFamily="34" charset="0"/>
                        </a:rPr>
                        <a:t>“pointy.” </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reads the phrases “Hill Country” and “Gulf Coast” from a map of Texas. </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Teacher presents student with a short text and a map about the landforms in Texas. Student uses the map and sentences from the text in order to describe Coastal Plains. </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375541297"/>
      </p:ext>
    </p:extLst>
  </p:cSld>
  <p:clrMapOvr>
    <a:masterClrMapping/>
  </p:clrMapOvr>
  <mc:AlternateContent xmlns:mc="http://schemas.openxmlformats.org/markup-compatibility/2006" xmlns:p14="http://schemas.microsoft.com/office/powerpoint/2010/main">
    <mc:Choice Requires="p14">
      <p:transition spd="med" p14:dur="700" advClick="0" advTm="9310">
        <p:fade/>
      </p:transition>
    </mc:Choice>
    <mc:Fallback xmlns="">
      <p:transition spd="med" advClick="0" advTm="931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00873" y="199530"/>
            <a:ext cx="10093781" cy="914400"/>
          </a:xfrm>
        </p:spPr>
        <p:txBody>
          <a:bodyPr>
            <a:noAutofit/>
          </a:bodyPr>
          <a:lstStyle/>
          <a:p>
            <a:pPr>
              <a:defRPr/>
            </a:pPr>
            <a:r>
              <a:rPr lang="en-US" dirty="0">
                <a:solidFill>
                  <a:srgbClr val="2F5CAC"/>
                </a:solidFill>
              </a:rPr>
              <a:t>Observable Behavior R8. Identifying the Main Idea/Details with Classroom Examples</a:t>
            </a:r>
          </a:p>
        </p:txBody>
      </p:sp>
      <p:pic>
        <p:nvPicPr>
          <p:cNvPr id="4" name="Picture 3" descr="Image of Observable Behavior R8;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934106" y="1255850"/>
            <a:ext cx="9419693" cy="2000250"/>
          </a:xfrm>
          <a:prstGeom prst="rect">
            <a:avLst/>
          </a:prstGeom>
        </p:spPr>
      </p:pic>
      <p:graphicFrame>
        <p:nvGraphicFramePr>
          <p:cNvPr id="7" name="Table 6" descr="Image of classroom example R8;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249354350"/>
              </p:ext>
            </p:extLst>
          </p:nvPr>
        </p:nvGraphicFramePr>
        <p:xfrm>
          <a:off x="1068637" y="3302197"/>
          <a:ext cx="10256703" cy="3154680"/>
        </p:xfrm>
        <a:graphic>
          <a:graphicData uri="http://schemas.openxmlformats.org/drawingml/2006/table">
            <a:tbl>
              <a:tblPr firstRow="1" bandRow="1">
                <a:tableStyleId>{D7AC3CCA-C797-4891-BE02-D94E43425B78}</a:tableStyleId>
              </a:tblPr>
              <a:tblGrid>
                <a:gridCol w="1298291">
                  <a:extLst>
                    <a:ext uri="{9D8B030D-6E8A-4147-A177-3AD203B41FA5}">
                      <a16:colId xmlns:a16="http://schemas.microsoft.com/office/drawing/2014/main" val="20000"/>
                    </a:ext>
                  </a:extLst>
                </a:gridCol>
                <a:gridCol w="1797448">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62699">
                  <a:extLst>
                    <a:ext uri="{9D8B030D-6E8A-4147-A177-3AD203B41FA5}">
                      <a16:colId xmlns:a16="http://schemas.microsoft.com/office/drawing/2014/main" val="20003"/>
                    </a:ext>
                  </a:extLst>
                </a:gridCol>
                <a:gridCol w="1773715">
                  <a:extLst>
                    <a:ext uri="{9D8B030D-6E8A-4147-A177-3AD203B41FA5}">
                      <a16:colId xmlns:a16="http://schemas.microsoft.com/office/drawing/2014/main" val="20004"/>
                    </a:ext>
                  </a:extLst>
                </a:gridCol>
                <a:gridCol w="1795750">
                  <a:extLst>
                    <a:ext uri="{9D8B030D-6E8A-4147-A177-3AD203B41FA5}">
                      <a16:colId xmlns:a16="http://schemas.microsoft.com/office/drawing/2014/main" val="20005"/>
                    </a:ext>
                  </a:extLst>
                </a:gridCol>
              </a:tblGrid>
              <a:tr h="1614347">
                <a:tc>
                  <a:txBody>
                    <a:bodyPr/>
                    <a:lstStyle/>
                    <a:p>
                      <a:r>
                        <a:rPr lang="en-US" sz="1600"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presents an adapted version of the book </a:t>
                      </a:r>
                      <a:r>
                        <a:rPr lang="en-US" sz="1100" b="0" i="1" u="none" strike="noStrike" dirty="0">
                          <a:solidFill>
                            <a:srgbClr val="000000"/>
                          </a:solidFill>
                          <a:effectLst/>
                          <a:latin typeface="Arial" panose="020B0604020202020204" pitchFamily="34" charset="0"/>
                        </a:rPr>
                        <a:t>Cloudy With a Chance of Meatballs</a:t>
                      </a:r>
                      <a:r>
                        <a:rPr lang="en-US" sz="1100" b="0" i="0" u="none" strike="noStrike" dirty="0">
                          <a:solidFill>
                            <a:srgbClr val="000000"/>
                          </a:solidFill>
                          <a:effectLst/>
                          <a:latin typeface="Arial" panose="020B0604020202020204" pitchFamily="34" charset="0"/>
                        </a:rPr>
                        <a:t>. Teacher shows premade word/picture</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cards of the important illustrations from the book. Student pays close attention to teacher.</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presents a labeled picture of the main character</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Teacher asks student to find the same character from a group</a:t>
                      </a:r>
                      <a:r>
                        <a:rPr lang="en-US" sz="1100" b="0" i="0" u="none" strike="noStrike" baseline="0" dirty="0">
                          <a:solidFill>
                            <a:srgbClr val="000000"/>
                          </a:solidFill>
                          <a:effectLst/>
                          <a:latin typeface="Arial" panose="020B0604020202020204" pitchFamily="34" charset="0"/>
                        </a:rPr>
                        <a:t> of characters</a:t>
                      </a:r>
                      <a:r>
                        <a:rPr lang="en-US" sz="1100" b="0" i="0" u="none" strike="noStrike" dirty="0">
                          <a:solidFill>
                            <a:srgbClr val="000000"/>
                          </a:solidFill>
                          <a:effectLst/>
                          <a:latin typeface="Arial" panose="020B0604020202020204" pitchFamily="34" charset="0"/>
                        </a:rPr>
                        <a:t>. Student points to a matching labeled picture card.</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asks “Who is the main character in the story?” Teacher shows three labeled picture cards to student. Student chooses the main character.</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reads a short section of the</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book. Teacher asks “What color was the tomato tornado?” Student says “red.” </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reads several pages of the book. Teacher asks “Why did Flint Lockwood make his invention?” Student responds with reasons found within the story. </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1451481">
                <a:tc>
                  <a:txBody>
                    <a:bodyPr/>
                    <a:lstStyle/>
                    <a:p>
                      <a:r>
                        <a:rPr lang="en-US" sz="1600" b="1" dirty="0"/>
                        <a:t>Secondary</a:t>
                      </a:r>
                      <a:endParaRPr lang="en-US" b="1" dirty="0"/>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presents an adapted graphic novel about a superhero. Teacher shows premade word/picture</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cards of the important illustrations from the novel. Student pays close attention to teacher.</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presents a labeled picture of the main character. Teacher asks student to find the same character from a group of characters. Student points to a matching labeled picture card.</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asks “Where did the story mostly take place?” Teacher shows student three labeled picture cards. Student chooses “city.”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reads a short section of the graphic novel. Teacher asks “What are the hero’s superpowers?” Student says “fly” and “x-ray vision.”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reads several pages of the graphic novel. Teacher asks “How did the superhero save the city?” Student responds with ideas found within the story.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131541314"/>
      </p:ext>
    </p:extLst>
  </p:cSld>
  <p:clrMapOvr>
    <a:masterClrMapping/>
  </p:clrMapOvr>
  <mc:AlternateContent xmlns:mc="http://schemas.openxmlformats.org/markup-compatibility/2006" xmlns:p14="http://schemas.microsoft.com/office/powerpoint/2010/main">
    <mc:Choice Requires="p14">
      <p:transition spd="med" p14:dur="700" advClick="0" advTm="9366">
        <p:fade/>
      </p:transition>
    </mc:Choice>
    <mc:Fallback xmlns="">
      <p:transition spd="med" advClick="0" advTm="936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79290" y="96876"/>
            <a:ext cx="11074400" cy="914400"/>
          </a:xfrm>
        </p:spPr>
        <p:txBody>
          <a:bodyPr>
            <a:noAutofit/>
          </a:bodyPr>
          <a:lstStyle/>
          <a:p>
            <a:pPr>
              <a:defRPr/>
            </a:pPr>
            <a:r>
              <a:rPr lang="en-US" dirty="0">
                <a:solidFill>
                  <a:srgbClr val="2F5CAC"/>
                </a:solidFill>
              </a:rPr>
              <a:t>Observable Behavior R9. Making Predictions </a:t>
            </a:r>
            <a:br>
              <a:rPr lang="en-US" dirty="0">
                <a:solidFill>
                  <a:srgbClr val="2F5CAC"/>
                </a:solidFill>
              </a:rPr>
            </a:br>
            <a:r>
              <a:rPr lang="en-US" dirty="0">
                <a:solidFill>
                  <a:srgbClr val="2F5CAC"/>
                </a:solidFill>
              </a:rPr>
              <a:t>with Classroom Examples</a:t>
            </a:r>
          </a:p>
        </p:txBody>
      </p:sp>
      <p:pic>
        <p:nvPicPr>
          <p:cNvPr id="4" name="Picture 3" descr="Image of Observable Behavior R9;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952129" y="1075284"/>
            <a:ext cx="9058275" cy="1981200"/>
          </a:xfrm>
          <a:prstGeom prst="rect">
            <a:avLst/>
          </a:prstGeom>
        </p:spPr>
      </p:pic>
      <p:graphicFrame>
        <p:nvGraphicFramePr>
          <p:cNvPr id="7" name="Table 6" descr="Image of classroom example R9;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51918963"/>
              </p:ext>
            </p:extLst>
          </p:nvPr>
        </p:nvGraphicFramePr>
        <p:xfrm>
          <a:off x="1061988" y="3056484"/>
          <a:ext cx="9939272" cy="3413800"/>
        </p:xfrm>
        <a:graphic>
          <a:graphicData uri="http://schemas.openxmlformats.org/drawingml/2006/table">
            <a:tbl>
              <a:tblPr firstRow="1" bandRow="1">
                <a:tableStyleId>{D7AC3CCA-C797-4891-BE02-D94E43425B78}</a:tableStyleId>
              </a:tblPr>
              <a:tblGrid>
                <a:gridCol w="1327594">
                  <a:extLst>
                    <a:ext uri="{9D8B030D-6E8A-4147-A177-3AD203B41FA5}">
                      <a16:colId xmlns:a16="http://schemas.microsoft.com/office/drawing/2014/main" val="20000"/>
                    </a:ext>
                  </a:extLst>
                </a:gridCol>
                <a:gridCol w="1792238">
                  <a:extLst>
                    <a:ext uri="{9D8B030D-6E8A-4147-A177-3AD203B41FA5}">
                      <a16:colId xmlns:a16="http://schemas.microsoft.com/office/drawing/2014/main" val="20001"/>
                    </a:ext>
                  </a:extLst>
                </a:gridCol>
                <a:gridCol w="1659506">
                  <a:extLst>
                    <a:ext uri="{9D8B030D-6E8A-4147-A177-3AD203B41FA5}">
                      <a16:colId xmlns:a16="http://schemas.microsoft.com/office/drawing/2014/main" val="20002"/>
                    </a:ext>
                  </a:extLst>
                </a:gridCol>
                <a:gridCol w="175572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718631">
                  <a:extLst>
                    <a:ext uri="{9D8B030D-6E8A-4147-A177-3AD203B41FA5}">
                      <a16:colId xmlns:a16="http://schemas.microsoft.com/office/drawing/2014/main" val="20005"/>
                    </a:ext>
                  </a:extLst>
                </a:gridCol>
              </a:tblGrid>
              <a:tr h="167573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presents </a:t>
                      </a:r>
                      <a:r>
                        <a:rPr lang="en-US" sz="1100" b="0" i="1" u="none" strike="noStrike" dirty="0">
                          <a:solidFill>
                            <a:srgbClr val="000000"/>
                          </a:solidFill>
                          <a:effectLst/>
                          <a:latin typeface="Arial" panose="020B0604020202020204" pitchFamily="34" charset="0"/>
                          <a:cs typeface="Arial" panose="020B0604020202020204" pitchFamily="34" charset="0"/>
                        </a:rPr>
                        <a:t>If You Give a Mouse a Cookie </a:t>
                      </a:r>
                      <a:r>
                        <a:rPr lang="en-US" sz="1100" b="0" i="0" u="none" strike="noStrike" dirty="0">
                          <a:solidFill>
                            <a:srgbClr val="000000"/>
                          </a:solidFill>
                          <a:effectLst/>
                          <a:latin typeface="Arial" panose="020B0604020202020204" pitchFamily="34" charset="0"/>
                          <a:cs typeface="Arial" panose="020B0604020202020204" pitchFamily="34" charset="0"/>
                        </a:rPr>
                        <a:t>to student. Teacher shows premade word/picture cards with</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 sequence of events from the story. Student claps and pays close attention to teacher.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cs typeface="Arial" panose="020B0604020202020204" pitchFamily="34" charset="0"/>
                        </a:rPr>
                        <a:t>Teacher pauses</a:t>
                      </a:r>
                      <a:r>
                        <a:rPr lang="en-US" sz="1100" b="0" i="0" u="none" strike="noStrike" baseline="0" dirty="0">
                          <a:solidFill>
                            <a:schemeClr val="tx1"/>
                          </a:solidFill>
                          <a:effectLst/>
                          <a:latin typeface="Arial" panose="020B0604020202020204" pitchFamily="34" charset="0"/>
                          <a:cs typeface="Arial" panose="020B0604020202020204" pitchFamily="34" charset="0"/>
                        </a:rPr>
                        <a:t> while reading and models making a prediction by choosing </a:t>
                      </a:r>
                      <a:r>
                        <a:rPr lang="en-US" sz="1100" b="0" i="0" u="none" strike="noStrike" dirty="0">
                          <a:solidFill>
                            <a:schemeClr val="tx1"/>
                          </a:solidFill>
                          <a:effectLst/>
                          <a:latin typeface="Arial" panose="020B0604020202020204" pitchFamily="34" charset="0"/>
                          <a:cs typeface="Arial" panose="020B0604020202020204" pitchFamily="34" charset="0"/>
                        </a:rPr>
                        <a:t>a word/picture card representing what will happen. Student chooses the word/ picture combination that matches the prediction.</a:t>
                      </a:r>
                      <a:endParaRPr lang="en-US" sz="11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pauses while reading and asks “What do you think the mouse will ask for next?” Student selects the word “milk” from a group of words.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Student reads an adapted text of </a:t>
                      </a:r>
                      <a:r>
                        <a:rPr lang="en-US" sz="1000" b="0" i="1" u="none" strike="noStrike" dirty="0">
                          <a:solidFill>
                            <a:srgbClr val="000000"/>
                          </a:solidFill>
                          <a:effectLst/>
                          <a:latin typeface="Arial" panose="020B0604020202020204" pitchFamily="34" charset="0"/>
                          <a:cs typeface="Arial" panose="020B0604020202020204" pitchFamily="34" charset="0"/>
                        </a:rPr>
                        <a:t>If You Give a Mouse a Cookie</a:t>
                      </a:r>
                      <a:r>
                        <a:rPr lang="en-US" sz="1000" b="0" i="0" u="none" strike="noStrike" dirty="0">
                          <a:solidFill>
                            <a:srgbClr val="000000"/>
                          </a:solidFill>
                          <a:effectLst/>
                          <a:latin typeface="Arial" panose="020B0604020202020204" pitchFamily="34" charset="0"/>
                          <a:cs typeface="Arial" panose="020B0604020202020204" pitchFamily="34" charset="0"/>
                        </a:rPr>
                        <a:t>. Teacher presents word/picture cards with short phrases such as “ask for cookie,” “ask for milk,” and “ask for straw.” Student chooses the phrase that predicts the next event. </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Student reads adapted text. Teacher presents three sentences describing what</a:t>
                      </a:r>
                      <a:r>
                        <a:rPr lang="en-US" sz="1000" b="0" i="0" u="none" strike="noStrike" baseline="0" dirty="0">
                          <a:solidFill>
                            <a:srgbClr val="000000"/>
                          </a:solidFill>
                          <a:effectLst/>
                          <a:latin typeface="Arial" panose="020B0604020202020204" pitchFamily="34" charset="0"/>
                          <a:cs typeface="Arial" panose="020B0604020202020204" pitchFamily="34" charset="0"/>
                        </a:rPr>
                        <a:t> the mouse might request next.</a:t>
                      </a:r>
                      <a:r>
                        <a:rPr lang="en-US" sz="1000" b="0" i="0" u="none" strike="noStrike" dirty="0">
                          <a:solidFill>
                            <a:srgbClr val="000000"/>
                          </a:solidFill>
                          <a:effectLst/>
                          <a:latin typeface="Arial" panose="020B0604020202020204" pitchFamily="34" charset="0"/>
                          <a:cs typeface="Arial" panose="020B0604020202020204" pitchFamily="34" charset="0"/>
                        </a:rPr>
                        <a:t> Student chooses the sentence that predicts what</a:t>
                      </a:r>
                      <a:r>
                        <a:rPr lang="en-US" sz="1000" b="0" i="0" u="none" strike="noStrike" baseline="0" dirty="0">
                          <a:solidFill>
                            <a:srgbClr val="000000"/>
                          </a:solidFill>
                          <a:effectLst/>
                          <a:latin typeface="Arial" panose="020B0604020202020204" pitchFamily="34" charset="0"/>
                          <a:cs typeface="Arial" panose="020B0604020202020204" pitchFamily="34" charset="0"/>
                        </a:rPr>
                        <a:t> will happen next in the story.</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73740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reads a simple social story about making a new friend. Student follows along by viewing the word/picture cards associated with the story.</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cs typeface="Arial" panose="020B0604020202020204" pitchFamily="34" charset="0"/>
                        </a:rPr>
                        <a:t>Teacher pauses</a:t>
                      </a:r>
                      <a:r>
                        <a:rPr lang="en-US" sz="1100" b="0" i="0" u="none" strike="noStrike" baseline="0" dirty="0">
                          <a:solidFill>
                            <a:schemeClr val="tx1"/>
                          </a:solidFill>
                          <a:effectLst/>
                          <a:latin typeface="Arial" panose="020B0604020202020204" pitchFamily="34" charset="0"/>
                          <a:cs typeface="Arial" panose="020B0604020202020204" pitchFamily="34" charset="0"/>
                        </a:rPr>
                        <a:t> while reading and models making a prediction by choosing </a:t>
                      </a:r>
                      <a:r>
                        <a:rPr lang="en-US" sz="1100" b="0" i="0" u="none" strike="noStrike" dirty="0">
                          <a:solidFill>
                            <a:schemeClr val="tx1"/>
                          </a:solidFill>
                          <a:effectLst/>
                          <a:latin typeface="Arial" panose="020B0604020202020204" pitchFamily="34" charset="0"/>
                          <a:cs typeface="Arial" panose="020B0604020202020204" pitchFamily="34" charset="0"/>
                        </a:rPr>
                        <a:t>a word/picture card representing what will happen. Student chooses the word/ picture combination that matches the prediction.</a:t>
                      </a:r>
                      <a:endParaRPr lang="en-US" sz="11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pauses while reading and asks “What do you think should happen next?” The student selects the word “handshake” from a group of words. </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Student reads a section of a simple social story.</a:t>
                      </a:r>
                      <a:r>
                        <a:rPr lang="en-US" sz="1000" b="0" i="0" u="none" strike="noStrike" baseline="0" dirty="0">
                          <a:solidFill>
                            <a:srgbClr val="000000"/>
                          </a:solidFill>
                          <a:effectLst/>
                          <a:latin typeface="Arial" panose="020B0604020202020204" pitchFamily="34" charset="0"/>
                          <a:cs typeface="Arial" panose="020B0604020202020204" pitchFamily="34" charset="0"/>
                        </a:rPr>
                        <a:t> T</a:t>
                      </a:r>
                      <a:r>
                        <a:rPr lang="en-US" sz="1000" b="0" i="0" u="none" strike="noStrike" dirty="0">
                          <a:solidFill>
                            <a:srgbClr val="000000"/>
                          </a:solidFill>
                          <a:effectLst/>
                          <a:latin typeface="Arial" panose="020B0604020202020204" pitchFamily="34" charset="0"/>
                          <a:cs typeface="Arial" panose="020B0604020202020204" pitchFamily="34" charset="0"/>
                        </a:rPr>
                        <a:t>eacher presents word/picture cards with short phrases</a:t>
                      </a:r>
                      <a:r>
                        <a:rPr lang="en-US" sz="1000" b="0" i="0" u="none" strike="noStrike" baseline="0" dirty="0">
                          <a:solidFill>
                            <a:srgbClr val="000000"/>
                          </a:solidFill>
                          <a:effectLst/>
                          <a:latin typeface="Arial" panose="020B0604020202020204" pitchFamily="34" charset="0"/>
                          <a:cs typeface="Arial" panose="020B0604020202020204" pitchFamily="34" charset="0"/>
                        </a:rPr>
                        <a:t> </a:t>
                      </a:r>
                      <a:r>
                        <a:rPr lang="en-US" sz="1000" b="0" i="0" u="none" strike="noStrike" dirty="0">
                          <a:solidFill>
                            <a:srgbClr val="000000"/>
                          </a:solidFill>
                          <a:effectLst/>
                          <a:latin typeface="Arial" panose="020B0604020202020204" pitchFamily="34" charset="0"/>
                          <a:cs typeface="Arial" panose="020B0604020202020204" pitchFamily="34" charset="0"/>
                        </a:rPr>
                        <a:t>such as “take turns talking,” “ask questions,” and “face the person.” Student chooses the phrase that predicts the next event. </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Student reads a section of a simple social story about friends being together.</a:t>
                      </a:r>
                      <a:r>
                        <a:rPr lang="en-US" sz="1000" b="0" i="0" u="none" strike="noStrike" baseline="0" dirty="0">
                          <a:solidFill>
                            <a:srgbClr val="000000"/>
                          </a:solidFill>
                          <a:effectLst/>
                          <a:latin typeface="Arial" panose="020B0604020202020204" pitchFamily="34" charset="0"/>
                          <a:cs typeface="Arial" panose="020B0604020202020204" pitchFamily="34" charset="0"/>
                        </a:rPr>
                        <a:t> T</a:t>
                      </a:r>
                      <a:r>
                        <a:rPr lang="en-US" sz="1000" b="0" i="0" u="none" strike="noStrike" dirty="0">
                          <a:solidFill>
                            <a:srgbClr val="000000"/>
                          </a:solidFill>
                          <a:effectLst/>
                          <a:latin typeface="Arial" panose="020B0604020202020204" pitchFamily="34" charset="0"/>
                          <a:cs typeface="Arial" panose="020B0604020202020204" pitchFamily="34" charset="0"/>
                        </a:rPr>
                        <a:t>eacher presents three sentences describing what</a:t>
                      </a:r>
                      <a:r>
                        <a:rPr lang="en-US" sz="1000" b="0" i="0" u="none" strike="noStrike" baseline="0" dirty="0">
                          <a:solidFill>
                            <a:srgbClr val="000000"/>
                          </a:solidFill>
                          <a:effectLst/>
                          <a:latin typeface="Arial" panose="020B0604020202020204" pitchFamily="34" charset="0"/>
                          <a:cs typeface="Arial" panose="020B0604020202020204" pitchFamily="34" charset="0"/>
                        </a:rPr>
                        <a:t> could happen nex</a:t>
                      </a:r>
                      <a:r>
                        <a:rPr lang="en-US" sz="1000" b="0" i="0" u="none" strike="noStrike" dirty="0">
                          <a:solidFill>
                            <a:srgbClr val="000000"/>
                          </a:solidFill>
                          <a:effectLst/>
                          <a:latin typeface="Arial" panose="020B0604020202020204" pitchFamily="34" charset="0"/>
                          <a:cs typeface="Arial" panose="020B0604020202020204" pitchFamily="34" charset="0"/>
                        </a:rPr>
                        <a:t>t. </a:t>
                      </a:r>
                      <a:r>
                        <a:rPr lang="en-US" sz="1000" b="0" i="0" u="none" strike="noStrike" dirty="0">
                          <a:solidFill>
                            <a:schemeClr val="tx1"/>
                          </a:solidFill>
                          <a:effectLst/>
                          <a:latin typeface="Arial" panose="020B0604020202020204" pitchFamily="34" charset="0"/>
                          <a:cs typeface="Arial" panose="020B0604020202020204" pitchFamily="34" charset="0"/>
                        </a:rPr>
                        <a:t>Student chooses the sentence</a:t>
                      </a:r>
                      <a:r>
                        <a:rPr lang="en-US" sz="1000" b="0" i="0" u="none" strike="noStrike" baseline="0" dirty="0">
                          <a:solidFill>
                            <a:schemeClr val="tx1"/>
                          </a:solidFill>
                          <a:effectLst/>
                          <a:latin typeface="Arial" panose="020B0604020202020204" pitchFamily="34" charset="0"/>
                          <a:cs typeface="Arial" panose="020B0604020202020204" pitchFamily="34" charset="0"/>
                        </a:rPr>
                        <a:t> </a:t>
                      </a:r>
                      <a:r>
                        <a:rPr lang="en-US" sz="1000" b="0" i="0" u="none" strike="noStrike" dirty="0">
                          <a:solidFill>
                            <a:schemeClr val="tx1"/>
                          </a:solidFill>
                          <a:effectLst/>
                          <a:latin typeface="Arial" panose="020B0604020202020204" pitchFamily="34" charset="0"/>
                          <a:cs typeface="Arial" panose="020B0604020202020204" pitchFamily="34" charset="0"/>
                        </a:rPr>
                        <a:t>to predict</a:t>
                      </a:r>
                      <a:r>
                        <a:rPr lang="en-US" sz="1000" b="0" i="0" u="none" strike="noStrike" baseline="0" dirty="0">
                          <a:solidFill>
                            <a:schemeClr val="tx1"/>
                          </a:solidFill>
                          <a:effectLst/>
                          <a:latin typeface="Arial" panose="020B0604020202020204" pitchFamily="34" charset="0"/>
                          <a:cs typeface="Arial" panose="020B0604020202020204" pitchFamily="34" charset="0"/>
                        </a:rPr>
                        <a:t> what will happen next in the story.</a:t>
                      </a:r>
                      <a:r>
                        <a:rPr lang="en-US" sz="1000" b="0" i="0" u="none" strike="noStrike" dirty="0">
                          <a:solidFill>
                            <a:schemeClr val="tx1"/>
                          </a:solidFill>
                          <a:effectLst/>
                          <a:latin typeface="Arial" panose="020B0604020202020204" pitchFamily="34" charset="0"/>
                          <a:cs typeface="Arial" panose="020B0604020202020204" pitchFamily="34" charset="0"/>
                        </a:rPr>
                        <a:t> </a:t>
                      </a:r>
                      <a:endParaRPr lang="en-US" sz="10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585987092"/>
      </p:ext>
    </p:extLst>
  </p:cSld>
  <p:clrMapOvr>
    <a:masterClrMapping/>
  </p:clrMapOvr>
  <mc:AlternateContent xmlns:mc="http://schemas.openxmlformats.org/markup-compatibility/2006" xmlns:p14="http://schemas.microsoft.com/office/powerpoint/2010/main">
    <mc:Choice Requires="p14">
      <p:transition spd="med" p14:dur="700" advClick="0" advTm="9324">
        <p:fade/>
      </p:transition>
    </mc:Choice>
    <mc:Fallback xmlns="">
      <p:transition spd="med" advClick="0" advTm="9324">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5426" y="175481"/>
            <a:ext cx="10548364" cy="914400"/>
          </a:xfrm>
        </p:spPr>
        <p:txBody>
          <a:bodyPr>
            <a:noAutofit/>
          </a:bodyPr>
          <a:lstStyle/>
          <a:p>
            <a:pPr>
              <a:defRPr/>
            </a:pPr>
            <a:r>
              <a:rPr lang="en-US" dirty="0">
                <a:solidFill>
                  <a:srgbClr val="2F5CAC"/>
                </a:solidFill>
              </a:rPr>
              <a:t>Observable Behavior R10. Making Connections between Ideas with Classroom Examples</a:t>
            </a:r>
          </a:p>
        </p:txBody>
      </p:sp>
      <p:pic>
        <p:nvPicPr>
          <p:cNvPr id="4" name="Picture 3" descr="Image of Observable Behavior R10;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869802" y="1144745"/>
            <a:ext cx="9105900" cy="2057400"/>
          </a:xfrm>
          <a:prstGeom prst="rect">
            <a:avLst/>
          </a:prstGeom>
        </p:spPr>
      </p:pic>
      <p:graphicFrame>
        <p:nvGraphicFramePr>
          <p:cNvPr id="7" name="Table 6" descr="Image of classroom example R10;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796865473"/>
              </p:ext>
            </p:extLst>
          </p:nvPr>
        </p:nvGraphicFramePr>
        <p:xfrm>
          <a:off x="1120319" y="3214594"/>
          <a:ext cx="9775362" cy="3261360"/>
        </p:xfrm>
        <a:graphic>
          <a:graphicData uri="http://schemas.openxmlformats.org/drawingml/2006/table">
            <a:tbl>
              <a:tblPr firstRow="1" bandRow="1">
                <a:tableStyleId>{D7AC3CCA-C797-4891-BE02-D94E43425B78}</a:tableStyleId>
              </a:tblPr>
              <a:tblGrid>
                <a:gridCol w="1270038">
                  <a:extLst>
                    <a:ext uri="{9D8B030D-6E8A-4147-A177-3AD203B41FA5}">
                      <a16:colId xmlns:a16="http://schemas.microsoft.com/office/drawing/2014/main" val="20000"/>
                    </a:ext>
                  </a:extLst>
                </a:gridCol>
                <a:gridCol w="1661648">
                  <a:extLst>
                    <a:ext uri="{9D8B030D-6E8A-4147-A177-3AD203B41FA5}">
                      <a16:colId xmlns:a16="http://schemas.microsoft.com/office/drawing/2014/main" val="20001"/>
                    </a:ext>
                  </a:extLst>
                </a:gridCol>
                <a:gridCol w="1709816">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269925">
                <a:tc>
                  <a:txBody>
                    <a:bodyPr/>
                    <a:lstStyle/>
                    <a:p>
                      <a:r>
                        <a:rPr lang="en-US" sz="1700"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reads aloud an excerpt of </a:t>
                      </a:r>
                      <a:r>
                        <a:rPr lang="en-US" sz="1100" b="0" i="1" u="none" strike="noStrike" dirty="0">
                          <a:solidFill>
                            <a:srgbClr val="000000"/>
                          </a:solidFill>
                          <a:effectLst/>
                          <a:latin typeface="Arial" panose="020B0604020202020204" pitchFamily="34" charset="0"/>
                        </a:rPr>
                        <a:t>First Day Jitters</a:t>
                      </a:r>
                      <a:r>
                        <a:rPr lang="en-US" sz="1100" b="0" i="0" u="none" strike="noStrike" dirty="0">
                          <a:solidFill>
                            <a:srgbClr val="000000"/>
                          </a:solidFill>
                          <a:effectLst/>
                          <a:latin typeface="Arial" panose="020B0604020202020204" pitchFamily="34" charset="0"/>
                        </a:rPr>
                        <a:t>. Teacher</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shares that he or she sometimes gets nervous on the first day of school.</a:t>
                      </a:r>
                      <a:r>
                        <a:rPr lang="en-US" sz="1100" b="0" i="0" u="none" strike="noStrike" baseline="0" dirty="0">
                          <a:solidFill>
                            <a:srgbClr val="000000"/>
                          </a:solidFill>
                          <a:effectLst/>
                          <a:latin typeface="Arial" panose="020B0604020202020204" pitchFamily="34" charset="0"/>
                        </a:rPr>
                        <a:t> S</a:t>
                      </a:r>
                      <a:r>
                        <a:rPr lang="en-US" sz="1100" b="0" i="0" u="none" strike="noStrike" dirty="0">
                          <a:solidFill>
                            <a:srgbClr val="000000"/>
                          </a:solidFill>
                          <a:effectLst/>
                          <a:latin typeface="Arial" panose="020B0604020202020204" pitchFamily="34" charset="0"/>
                        </a:rPr>
                        <a:t>tudent looks at and plays with a marker. </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rPr>
                        <a:t>Teacher shows a picture of the</a:t>
                      </a:r>
                      <a:r>
                        <a:rPr lang="en-US" sz="1100" b="0" i="0" u="none" strike="noStrike" baseline="0" dirty="0">
                          <a:solidFill>
                            <a:schemeClr val="tx1"/>
                          </a:solidFill>
                          <a:effectLst/>
                          <a:latin typeface="Arial" panose="020B0604020202020204" pitchFamily="34" charset="0"/>
                        </a:rPr>
                        <a:t> book </a:t>
                      </a:r>
                      <a:r>
                        <a:rPr lang="en-US" sz="1100" b="0" i="0" u="none" strike="noStrike" dirty="0">
                          <a:solidFill>
                            <a:schemeClr val="tx1"/>
                          </a:solidFill>
                          <a:effectLst/>
                          <a:latin typeface="Arial" panose="020B0604020202020204" pitchFamily="34" charset="0"/>
                        </a:rPr>
                        <a:t>character being nervous for school</a:t>
                      </a:r>
                      <a:r>
                        <a:rPr lang="en-US" sz="1100" b="0" i="0" u="none" strike="noStrike" baseline="0" dirty="0">
                          <a:solidFill>
                            <a:schemeClr val="tx1"/>
                          </a:solidFill>
                          <a:effectLst/>
                          <a:latin typeface="Arial" panose="020B0604020202020204" pitchFamily="34" charset="0"/>
                        </a:rPr>
                        <a:t> and points to several emotion cards on the table. </a:t>
                      </a:r>
                      <a:r>
                        <a:rPr lang="en-US" sz="1100" b="0" i="0" u="none" strike="noStrike" dirty="0">
                          <a:solidFill>
                            <a:schemeClr val="tx1"/>
                          </a:solidFill>
                          <a:effectLst/>
                          <a:latin typeface="Arial" panose="020B0604020202020204" pitchFamily="34" charset="0"/>
                        </a:rPr>
                        <a:t>Teacher asks “What other character looks nervous?” Student points to emotion</a:t>
                      </a:r>
                      <a:r>
                        <a:rPr lang="en-US" sz="1100" b="0" i="0" u="none" strike="noStrike" baseline="0" dirty="0">
                          <a:solidFill>
                            <a:schemeClr val="tx1"/>
                          </a:solidFill>
                          <a:effectLst/>
                          <a:latin typeface="Arial" panose="020B0604020202020204" pitchFamily="34" charset="0"/>
                        </a:rPr>
                        <a:t> card for</a:t>
                      </a:r>
                      <a:r>
                        <a:rPr lang="en-US" sz="1100" b="0" i="0" u="none" strike="noStrike" dirty="0">
                          <a:solidFill>
                            <a:schemeClr val="tx1"/>
                          </a:solidFill>
                          <a:effectLst/>
                          <a:latin typeface="Arial" panose="020B0604020202020204" pitchFamily="34" charset="0"/>
                        </a:rPr>
                        <a:t> nervous. </a:t>
                      </a:r>
                      <a:endParaRPr lang="en-US" sz="1100" dirty="0">
                        <a:solidFill>
                          <a:schemeClr val="tx1"/>
                        </a:solidFill>
                        <a:effectLst/>
                      </a:endParaRPr>
                    </a:p>
                  </a:txBody>
                  <a:tcPr marL="76200" marR="76200" marT="76200" marB="76200">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rPr>
                        <a:t>Teacher reads and presents illustrations from </a:t>
                      </a:r>
                      <a:r>
                        <a:rPr lang="en-US" sz="1050" b="0" i="1" u="none" strike="noStrike" dirty="0">
                          <a:solidFill>
                            <a:srgbClr val="000000"/>
                          </a:solidFill>
                          <a:effectLst/>
                          <a:latin typeface="Arial" panose="020B0604020202020204" pitchFamily="34" charset="0"/>
                        </a:rPr>
                        <a:t>On the First Day of Kindergarten</a:t>
                      </a:r>
                      <a:r>
                        <a:rPr lang="en-US" sz="1050" b="0" i="0" u="none" strike="noStrike" dirty="0">
                          <a:solidFill>
                            <a:srgbClr val="000000"/>
                          </a:solidFill>
                          <a:effectLst/>
                          <a:latin typeface="Arial" panose="020B0604020202020204" pitchFamily="34" charset="0"/>
                        </a:rPr>
                        <a:t> and </a:t>
                      </a:r>
                      <a:r>
                        <a:rPr lang="en-US" sz="1050" b="0" i="1" u="none" strike="noStrike" dirty="0">
                          <a:solidFill>
                            <a:srgbClr val="000000"/>
                          </a:solidFill>
                          <a:effectLst/>
                          <a:latin typeface="Arial" panose="020B0604020202020204" pitchFamily="34" charset="0"/>
                        </a:rPr>
                        <a:t>First Day Jitters</a:t>
                      </a:r>
                      <a:r>
                        <a:rPr lang="en-US" sz="1050" b="0" i="0" u="none" strike="noStrike" dirty="0">
                          <a:solidFill>
                            <a:srgbClr val="000000"/>
                          </a:solidFill>
                          <a:effectLst/>
                          <a:latin typeface="Arial" panose="020B0604020202020204" pitchFamily="34" charset="0"/>
                        </a:rPr>
                        <a:t>, along with emotion picture cards.</a:t>
                      </a:r>
                      <a:r>
                        <a:rPr lang="en-US" sz="1050" b="0" i="0" u="none" strike="noStrike" baseline="0" dirty="0">
                          <a:solidFill>
                            <a:srgbClr val="000000"/>
                          </a:solidFill>
                          <a:effectLst/>
                          <a:latin typeface="Arial" panose="020B0604020202020204" pitchFamily="34" charset="0"/>
                        </a:rPr>
                        <a:t> </a:t>
                      </a:r>
                      <a:r>
                        <a:rPr lang="en-US" sz="1050" b="0" i="0" u="none" strike="noStrike" dirty="0">
                          <a:solidFill>
                            <a:srgbClr val="000000"/>
                          </a:solidFill>
                          <a:effectLst/>
                          <a:latin typeface="Arial" panose="020B0604020202020204" pitchFamily="34" charset="0"/>
                        </a:rPr>
                        <a:t>Teacher asks student to select the emotion shown in both books. Student picks the “nervous” card.  </a:t>
                      </a:r>
                      <a:endParaRPr lang="en-US" sz="105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student reads short adapted versions of </a:t>
                      </a:r>
                      <a:r>
                        <a:rPr lang="en-US" sz="1100" b="0" i="1" u="none" strike="noStrike" dirty="0">
                          <a:solidFill>
                            <a:srgbClr val="000000"/>
                          </a:solidFill>
                          <a:effectLst/>
                          <a:latin typeface="Arial" panose="020B0604020202020204" pitchFamily="34" charset="0"/>
                        </a:rPr>
                        <a:t>On the First Day of Kindergarten</a:t>
                      </a:r>
                      <a:r>
                        <a:rPr lang="en-US" sz="1100" b="0" i="0" u="none" strike="noStrike" dirty="0">
                          <a:solidFill>
                            <a:srgbClr val="000000"/>
                          </a:solidFill>
                          <a:effectLst/>
                          <a:latin typeface="Arial" panose="020B0604020202020204" pitchFamily="34" charset="0"/>
                        </a:rPr>
                        <a:t> and </a:t>
                      </a:r>
                      <a:r>
                        <a:rPr lang="en-US" sz="1100" b="0" i="1" u="none" strike="noStrike" dirty="0">
                          <a:solidFill>
                            <a:srgbClr val="000000"/>
                          </a:solidFill>
                          <a:effectLst/>
                          <a:latin typeface="Arial" panose="020B0604020202020204" pitchFamily="34" charset="0"/>
                        </a:rPr>
                        <a:t>First Day Jitters</a:t>
                      </a:r>
                      <a:r>
                        <a:rPr lang="en-US" sz="1100" b="0" i="0" u="none" strike="noStrike" dirty="0">
                          <a:solidFill>
                            <a:srgbClr val="000000"/>
                          </a:solidFill>
                          <a:effectLst/>
                          <a:latin typeface="Arial" panose="020B0604020202020204" pitchFamily="34" charset="0"/>
                        </a:rPr>
                        <a:t>,</a:t>
                      </a:r>
                      <a:r>
                        <a:rPr lang="en-US" sz="1100" b="0" i="1" u="none" strike="noStrike"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teacher asks “How did the characters feel at the end?” Student responds with “happy.”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student reads short adapted versions of </a:t>
                      </a:r>
                      <a:r>
                        <a:rPr lang="en-US" sz="1100" b="0" i="1" u="none" strike="noStrike" dirty="0">
                          <a:solidFill>
                            <a:srgbClr val="000000"/>
                          </a:solidFill>
                          <a:effectLst/>
                          <a:latin typeface="Arial" panose="020B0604020202020204" pitchFamily="34" charset="0"/>
                        </a:rPr>
                        <a:t>On the First Day of Kindergarten</a:t>
                      </a:r>
                      <a:r>
                        <a:rPr lang="en-US" sz="1100" b="0" i="0" u="none" strike="noStrike" dirty="0">
                          <a:solidFill>
                            <a:srgbClr val="000000"/>
                          </a:solidFill>
                          <a:effectLst/>
                          <a:latin typeface="Arial" panose="020B0604020202020204" pitchFamily="34" charset="0"/>
                        </a:rPr>
                        <a:t> and </a:t>
                      </a:r>
                      <a:r>
                        <a:rPr lang="en-US" sz="1100" b="0" i="1" u="none" strike="noStrike" dirty="0">
                          <a:solidFill>
                            <a:srgbClr val="000000"/>
                          </a:solidFill>
                          <a:effectLst/>
                          <a:latin typeface="Arial" panose="020B0604020202020204" pitchFamily="34" charset="0"/>
                        </a:rPr>
                        <a:t>First Day </a:t>
                      </a:r>
                      <a:r>
                        <a:rPr lang="en-US" sz="1100" b="0" i="0" u="none" strike="noStrike" dirty="0">
                          <a:solidFill>
                            <a:srgbClr val="000000"/>
                          </a:solidFill>
                          <a:effectLst/>
                          <a:latin typeface="Arial" panose="020B0604020202020204" pitchFamily="34" charset="0"/>
                        </a:rPr>
                        <a:t>Jitters, two</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students discuss through “think-pair-share” how they might feel on the first day of school.</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rPr>
                        <a:t>During a reading of an informational text about chores, teacher presents a picture card of a messy room. Teacher</a:t>
                      </a:r>
                      <a:r>
                        <a:rPr lang="en-US" sz="1050" b="0" i="0" u="none" strike="noStrike" baseline="0" dirty="0">
                          <a:solidFill>
                            <a:srgbClr val="000000"/>
                          </a:solidFill>
                          <a:effectLst/>
                          <a:latin typeface="Arial" panose="020B0604020202020204" pitchFamily="34" charset="0"/>
                        </a:rPr>
                        <a:t> </a:t>
                      </a:r>
                      <a:r>
                        <a:rPr lang="en-US" sz="1050" b="0" i="0" u="none" strike="noStrike" dirty="0">
                          <a:solidFill>
                            <a:srgbClr val="000000"/>
                          </a:solidFill>
                          <a:effectLst/>
                          <a:latin typeface="Arial" panose="020B0604020202020204" pitchFamily="34" charset="0"/>
                        </a:rPr>
                        <a:t>shares that a messy room makes it difficult to find things. Student nods. </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is presented with a set of picture cards representing chores.</a:t>
                      </a:r>
                      <a:r>
                        <a:rPr lang="en-US" sz="1100" b="0" i="0" u="none" strike="noStrike" baseline="0" dirty="0">
                          <a:solidFill>
                            <a:srgbClr val="000000"/>
                          </a:solidFill>
                          <a:effectLst/>
                          <a:latin typeface="Arial" panose="020B0604020202020204" pitchFamily="34" charset="0"/>
                        </a:rPr>
                        <a:t> S</a:t>
                      </a:r>
                      <a:r>
                        <a:rPr lang="en-US" sz="1100" b="0" i="0" u="none" strike="noStrike" dirty="0">
                          <a:solidFill>
                            <a:srgbClr val="000000"/>
                          </a:solidFill>
                          <a:effectLst/>
                          <a:latin typeface="Arial" panose="020B0604020202020204" pitchFamily="34" charset="0"/>
                        </a:rPr>
                        <a:t>tudent locates the picture card of the chore being read about in the text.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the teacher reads a pair of texts about chores, student selects cards representing chores presented in both texts.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the student reads two short texts about chores, the student tells which chores appeared in both texts.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the student reads two texts about chores, student describes which of the chores from the two texts he or she does at home.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773185380"/>
      </p:ext>
    </p:extLst>
  </p:cSld>
  <p:clrMapOvr>
    <a:masterClrMapping/>
  </p:clrMapOvr>
  <mc:AlternateContent xmlns:mc="http://schemas.openxmlformats.org/markup-compatibility/2006" xmlns:p14="http://schemas.microsoft.com/office/powerpoint/2010/main">
    <mc:Choice Requires="p14">
      <p:transition spd="med" p14:dur="700" advClick="0" advTm="9366">
        <p:fade/>
      </p:transition>
    </mc:Choice>
    <mc:Fallback xmlns="">
      <p:transition spd="med" advClick="0" advTm="936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Additional classroom examples were created for some of the Observable Behaviors.</a:t>
            </a:r>
          </a:p>
          <a:p>
            <a:pPr>
              <a:lnSpc>
                <a:spcPts val="3000"/>
              </a:lnSpc>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Observable Behaviors and Classroom Examples (Accessible)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PDF, which includes the additional classroom examples, can be found on the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 Alternate Resources</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custDataLst>
      <p:tags r:id="rId1"/>
    </p:custDataLst>
    <p:extLst>
      <p:ext uri="{BB962C8B-B14F-4D97-AF65-F5344CB8AC3E}">
        <p14:creationId xmlns:p14="http://schemas.microsoft.com/office/powerpoint/2010/main" val="834343299"/>
      </p:ext>
    </p:extLst>
  </p:cSld>
  <p:clrMapOvr>
    <a:masterClrMapping/>
  </p:clrMapOvr>
  <mc:AlternateContent xmlns:mc="http://schemas.openxmlformats.org/markup-compatibility/2006" xmlns:p14="http://schemas.microsoft.com/office/powerpoint/2010/main">
    <mc:Choice Requires="p14">
      <p:transition spd="med" p14:dur="700" advClick="0" advTm="20872">
        <p:fade/>
      </p:transition>
    </mc:Choice>
    <mc:Fallback xmlns="">
      <p:transition spd="med" advClick="0" advTm="208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idx="13"/>
          </p:nvPr>
        </p:nvSpPr>
        <p:spPr>
          <a:xfrm>
            <a:off x="373807" y="1416842"/>
            <a:ext cx="5125085" cy="5112295"/>
          </a:xfrm>
        </p:spPr>
        <p:txBody>
          <a:bodyPr>
            <a:normAutofit/>
          </a:bodyPr>
          <a:lstStyle/>
          <a:p>
            <a:pPr>
              <a:lnSpc>
                <a:spcPts val="26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Intended for classroom teachers who will be administering TELPAS Alternate during the testing window</a:t>
            </a:r>
          </a:p>
          <a:p>
            <a:pPr marL="457200" lvl="1" indent="-222250">
              <a:lnSpc>
                <a:spcPts val="1900"/>
              </a:lnSpc>
              <a:spcBef>
                <a:spcPts val="400"/>
              </a:spcBef>
              <a:spcAft>
                <a:spcPts val="400"/>
              </a:spcAft>
              <a:buClr>
                <a:srgbClr val="0070C0"/>
              </a:buClr>
              <a:buFont typeface="Arial" panose="020B0604020202020204" pitchFamily="34" charset="0"/>
              <a:buChar char="•"/>
            </a:pPr>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Can be used by others (e.g., test coordinators, administrators, parents) as needed in order to clarify different aspects of this testing program</a:t>
            </a:r>
            <a:endParaRPr lang="en-US" sz="18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26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Explains the Alternate Proficiency Level Descriptors and Observable Behaviors for Reading</a:t>
            </a:r>
          </a:p>
          <a:p>
            <a:pPr>
              <a:lnSpc>
                <a:spcPts val="26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Provides classroom examples of the Reading Observable Behaviors</a:t>
            </a:r>
          </a:p>
          <a:p>
            <a:pPr>
              <a:lnSpc>
                <a:spcPts val="2600"/>
              </a:lnSpc>
              <a:spcBef>
                <a:spcPts val="400"/>
              </a:spcBef>
              <a:spcAft>
                <a:spcPts val="400"/>
              </a:spcAft>
              <a:buClr>
                <a:schemeClr val="accent2"/>
              </a:buClr>
              <a:buFont typeface="Wingdings" panose="05000000000000000000" pitchFamily="2" charset="2"/>
              <a:buChar cha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Describes ways to make the Reading Observable Behaviors more accessible for students</a:t>
            </a:r>
          </a:p>
        </p:txBody>
      </p:sp>
      <p:pic>
        <p:nvPicPr>
          <p:cNvPr id="6" name="Picture 5" descr="photo of 2 students working with a teacher on a large computer monitor" title="phot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8892" y="1570007"/>
            <a:ext cx="6526331" cy="4356673"/>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26720">
        <p:fade/>
      </p:transition>
    </mc:Choice>
    <mc:Fallback xmlns="">
      <p:transition spd="med" advClick="0" advTm="2672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solidFill>
                  <a:srgbClr val="2F5CAC"/>
                </a:solidFill>
              </a:rPr>
              <a:t>How to Determine Student Proficiency for Each Observable Behavior</a:t>
            </a:r>
          </a:p>
        </p:txBody>
      </p:sp>
      <p:sp>
        <p:nvSpPr>
          <p:cNvPr id="3" name="Content Placeholder 2"/>
          <p:cNvSpPr>
            <a:spLocks noGrp="1"/>
          </p:cNvSpPr>
          <p:nvPr>
            <p:ph idx="13"/>
          </p:nvPr>
        </p:nvSpPr>
        <p:spPr>
          <a:xfrm>
            <a:off x="718457" y="1456053"/>
            <a:ext cx="10842171" cy="2770805"/>
          </a:xfrm>
        </p:spPr>
        <p:txBody>
          <a:bodyPr>
            <a:normAutofit fontScale="77500" lnSpcReduction="20000"/>
          </a:bodyPr>
          <a:lstStyle/>
          <a:p>
            <a:pPr marL="457200" indent="-457200">
              <a:lnSpc>
                <a:spcPts val="3200"/>
              </a:lnSpc>
              <a:spcBef>
                <a:spcPts val="0"/>
              </a:spcBef>
              <a:spcAft>
                <a:spcPts val="400"/>
              </a:spcAft>
              <a:buFont typeface="+mj-lt"/>
              <a:buAutoNum type="arabicPeriod"/>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consider only one Observable Behavior at a time.</a:t>
            </a:r>
          </a:p>
          <a:p>
            <a:pPr marL="457200" indent="-457200">
              <a:lnSpc>
                <a:spcPts val="3200"/>
              </a:lnSpc>
              <a:spcBef>
                <a:spcPts val="0"/>
              </a:spcBef>
              <a:spcAft>
                <a:spcPts val="400"/>
              </a:spcAft>
              <a:buFont typeface="+mj-lt"/>
              <a:buAutoNum type="arabicPeriod"/>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Picture 6" descr="Image of Observable Behavior R5;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289666" y="4309717"/>
            <a:ext cx="9699751" cy="2060361"/>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custDataLst>
      <p:tags r:id="rId1"/>
    </p:custDataLst>
    <p:extLst>
      <p:ext uri="{BB962C8B-B14F-4D97-AF65-F5344CB8AC3E}">
        <p14:creationId xmlns:p14="http://schemas.microsoft.com/office/powerpoint/2010/main" val="741373139"/>
      </p:ext>
    </p:extLst>
  </p:cSld>
  <p:clrMapOvr>
    <a:masterClrMapping/>
  </p:clrMapOvr>
  <mc:AlternateContent xmlns:mc="http://schemas.openxmlformats.org/markup-compatibility/2006" xmlns:p14="http://schemas.microsoft.com/office/powerpoint/2010/main">
    <mc:Choice Requires="p14">
      <p:transition spd="med" p14:dur="700" advClick="0" advTm="34743">
        <p:fade/>
      </p:transition>
    </mc:Choice>
    <mc:Fallback xmlns="">
      <p:transition spd="med" advClick="0" advTm="34743">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889906"/>
          </a:xfrm>
        </p:spPr>
        <p:txBody>
          <a:bodyPr>
            <a:noAutofit/>
          </a:bodyPr>
          <a:lstStyle/>
          <a:p>
            <a:r>
              <a:rPr lang="en-US" dirty="0">
                <a:solidFill>
                  <a:srgbClr val="2F5CAC"/>
                </a:solidFill>
              </a:rPr>
              <a:t>How to Determine Student Proficiency for Each Observable Behavior, continued</a:t>
            </a:r>
          </a:p>
        </p:txBody>
      </p:sp>
      <p:sp>
        <p:nvSpPr>
          <p:cNvPr id="3" name="Content Placeholder 2"/>
          <p:cNvSpPr>
            <a:spLocks noGrp="1"/>
          </p:cNvSpPr>
          <p:nvPr>
            <p:ph idx="13"/>
          </p:nvPr>
        </p:nvSpPr>
        <p:spPr>
          <a:xfrm>
            <a:off x="1146585" y="1500410"/>
            <a:ext cx="10207214" cy="4921621"/>
          </a:xfrm>
        </p:spPr>
        <p:txBody>
          <a:bodyPr>
            <a:normAutofit fontScale="77500" lnSpcReduction="20000"/>
          </a:bodyPr>
          <a:lstStyle/>
          <a:p>
            <a:pPr marL="514350" indent="-514350">
              <a:lnSpc>
                <a:spcPts val="2800"/>
              </a:lnSpc>
              <a:spcBef>
                <a:spcPts val="0"/>
              </a:spcBef>
              <a:spcAft>
                <a:spcPts val="400"/>
              </a:spcAft>
              <a:buAutoNum type="arabicPeriod" startAt="3"/>
            </a:pPr>
            <a:r>
              <a:rPr lang="en-US" altLang="en-US" sz="31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must consider the ability of each EB student to use English in the domain of reading in the context of skills the student is learning and practicing in a classroom setting.</a:t>
            </a:r>
          </a:p>
          <a:p>
            <a:pPr lvl="1">
              <a:lnSpc>
                <a:spcPts val="2700"/>
              </a:lnSpc>
              <a:spcBef>
                <a:spcPts val="400"/>
              </a:spcBef>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has demonstrated the ability to understand or use English in the context of skills the student is learning.</a:t>
            </a:r>
          </a:p>
          <a:p>
            <a:pPr lvl="1">
              <a:lnSpc>
                <a:spcPts val="2700"/>
              </a:lnSpc>
              <a:spcBef>
                <a:spcPts val="400"/>
              </a:spcBef>
              <a:buClr>
                <a:schemeClr val="accent2"/>
              </a:buClr>
            </a:pPr>
            <a:r>
              <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rPr>
              <a:t>Think about how well the student is able to understand or use English when practicing these skills in a classroom setting.</a:t>
            </a:r>
          </a:p>
          <a:p>
            <a:pPr lvl="1">
              <a:lnSpc>
                <a:spcPts val="2800"/>
              </a:lnSpc>
              <a:spcBef>
                <a:spcPts val="0"/>
              </a:spcBef>
              <a:spcAft>
                <a:spcPts val="400"/>
              </a:spcAft>
            </a:pPr>
            <a:endParaRPr lang="en-US" altLang="en-US" sz="2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lnSpc>
                <a:spcPts val="2800"/>
              </a:lnSpc>
              <a:spcBef>
                <a:spcPts val="0"/>
              </a:spcBef>
              <a:spcAft>
                <a:spcPts val="400"/>
              </a:spcAft>
              <a:buFont typeface="+mj-lt"/>
              <a:buAutoNum type="arabicPeriod" startAt="4"/>
            </a:pPr>
            <a:r>
              <a:rPr lang="en-US" altLang="en-US" sz="3100" dirty="0">
                <a:latin typeface="Open Sans Semibold" panose="020B0706030804020204" pitchFamily="34" charset="0"/>
                <a:ea typeface="Open Sans Semibold" panose="020B0706030804020204" pitchFamily="34" charset="0"/>
                <a:cs typeface="Open Sans Semibold" panose="020B0706030804020204" pitchFamily="34" charset="0"/>
              </a:rPr>
              <a:t>Select the description that closely matches the student’s performance most </a:t>
            </a:r>
            <a:r>
              <a:rPr lang="en-US" altLang="en-US" sz="31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altLang="en-US" sz="3100" dirty="0">
                <a:latin typeface="Open Sans Semibold" panose="020B0706030804020204" pitchFamily="34" charset="0"/>
                <a:ea typeface="Open Sans Semibold" panose="020B0706030804020204" pitchFamily="34" charset="0"/>
                <a:cs typeface="Open Sans Semibold" panose="020B0706030804020204" pitchFamily="34" charset="0"/>
              </a:rPr>
              <a:t>. </a:t>
            </a:r>
          </a:p>
          <a:p>
            <a:pPr lvl="1">
              <a:lnSpc>
                <a:spcPts val="2800"/>
              </a:lnSpc>
              <a:spcBef>
                <a:spcPts val="400"/>
              </a:spcBef>
              <a:buClr>
                <a:schemeClr val="accent2"/>
              </a:buClr>
            </a:pPr>
            <a:r>
              <a:rPr lang="en-US" sz="2600" u="sng" dirty="0">
                <a:latin typeface="Open Sans Semibold" panose="020B0706030804020204" pitchFamily="34" charset="0"/>
                <a:ea typeface="Open Sans Semibold" panose="020B0706030804020204" pitchFamily="34" charset="0"/>
                <a:cs typeface="Open Sans Semibold" panose="020B0706030804020204" pitchFamily="34" charset="0"/>
              </a:rPr>
              <a:t>Consistently</a:t>
            </a:r>
            <a:r>
              <a:rPr lang="en-US" sz="2600" dirty="0">
                <a:latin typeface="Open Sans Semibold" panose="020B0706030804020204" pitchFamily="34" charset="0"/>
                <a:ea typeface="Open Sans Semibold" panose="020B0706030804020204" pitchFamily="34" charset="0"/>
                <a:cs typeface="Open Sans Semibold" panose="020B0706030804020204" pitchFamily="34" charset="0"/>
              </a:rPr>
              <a:t>: almost always acting, behaving, or responding in the same way</a:t>
            </a: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custDataLst>
      <p:tags r:id="rId1"/>
    </p:custDataLst>
    <p:extLst>
      <p:ext uri="{BB962C8B-B14F-4D97-AF65-F5344CB8AC3E}">
        <p14:creationId xmlns:p14="http://schemas.microsoft.com/office/powerpoint/2010/main" val="1773834693"/>
      </p:ext>
    </p:extLst>
  </p:cSld>
  <p:clrMapOvr>
    <a:masterClrMapping/>
  </p:clrMapOvr>
  <mc:AlternateContent xmlns:mc="http://schemas.openxmlformats.org/markup-compatibility/2006" xmlns:p14="http://schemas.microsoft.com/office/powerpoint/2010/main">
    <mc:Choice Requires="p14">
      <p:transition spd="med" p14:dur="700" advClick="0" advTm="51324">
        <p:fade/>
      </p:transition>
    </mc:Choice>
    <mc:Fallback xmlns="">
      <p:transition spd="med" advClick="0" advTm="51324">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356286" y="1415929"/>
            <a:ext cx="10826577" cy="5209377"/>
          </a:xfrm>
        </p:spPr>
        <p:txBody>
          <a:bodyPr>
            <a:normAutofit/>
          </a:bodyPr>
          <a:lstStyle/>
          <a:p>
            <a:pPr>
              <a:lnSpc>
                <a:spcPts val="27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lnSpc>
                <a:spcPts val="27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Similarly, students in the late stage of a proficiency level will sometimes demonstrate language that reaches into the next level.</a:t>
            </a:r>
          </a:p>
          <a:p>
            <a:pPr>
              <a:lnSpc>
                <a:spcPts val="27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each Observable Behavior, test administrators must consider the description that applies to each student </a:t>
            </a:r>
            <a:r>
              <a:rPr lang="en-US" sz="2400" u="sng" dirty="0">
                <a:latin typeface="Open Sans SemiBold" panose="020B0706030804020204" pitchFamily="34" charset="0"/>
                <a:ea typeface="Open Sans SemiBold" panose="020B0706030804020204" pitchFamily="34" charset="0"/>
                <a:cs typeface="Open Sans SemiBold" panose="020B0706030804020204" pitchFamily="34" charset="0"/>
              </a:rPr>
              <a:t>most consistently</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Demonstrating a new skill once or even occasionally does not mean a student has crossed over into a higher level of proficiency</a:t>
            </a:r>
            <a:r>
              <a:rPr lang="en-US" sz="2550" dirty="0">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custDataLst>
      <p:tags r:id="rId1"/>
    </p:custDataLst>
    <p:extLst>
      <p:ext uri="{BB962C8B-B14F-4D97-AF65-F5344CB8AC3E}">
        <p14:creationId xmlns:p14="http://schemas.microsoft.com/office/powerpoint/2010/main" val="1029949707"/>
      </p:ext>
    </p:extLst>
  </p:cSld>
  <p:clrMapOvr>
    <a:masterClrMapping/>
  </p:clrMapOvr>
  <mc:AlternateContent xmlns:mc="http://schemas.openxmlformats.org/markup-compatibility/2006" xmlns:p14="http://schemas.microsoft.com/office/powerpoint/2010/main">
    <mc:Choice Requires="p14">
      <p:transition spd="med" p14:dur="700" advClick="0" advTm="51357">
        <p:fade/>
      </p:transition>
    </mc:Choice>
    <mc:Fallback xmlns="">
      <p:transition spd="med" advClick="0" advTm="51357">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Collaboration</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p:txBody>
          <a:bodyPr>
            <a:normAutofit/>
          </a:bodyPr>
          <a:lstStyle/>
          <a:p>
            <a:pPr>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For students who are in the very early or very late stage of a level, it is recommended that test administrators</a:t>
            </a:r>
          </a:p>
          <a:p>
            <a:pPr marL="519113" lvl="1" indent="-284163">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collaborate with others or ask others familiar with the students for input, and</a:t>
            </a:r>
          </a:p>
          <a:p>
            <a:pPr marL="519113" lvl="1" indent="-284163">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custDataLst>
      <p:tags r:id="rId1"/>
    </p:custDataLst>
    <p:extLst>
      <p:ext uri="{BB962C8B-B14F-4D97-AF65-F5344CB8AC3E}">
        <p14:creationId xmlns:p14="http://schemas.microsoft.com/office/powerpoint/2010/main" val="3585840370"/>
      </p:ext>
    </p:extLst>
  </p:cSld>
  <p:clrMapOvr>
    <a:masterClrMapping/>
  </p:clrMapOvr>
  <mc:AlternateContent xmlns:mc="http://schemas.openxmlformats.org/markup-compatibility/2006" xmlns:p14="http://schemas.microsoft.com/office/powerpoint/2010/main">
    <mc:Choice Requires="p14">
      <p:transition spd="med" p14:dur="700" advClick="0" advTm="27216">
        <p:fade/>
      </p:transition>
    </mc:Choice>
    <mc:Fallback xmlns="">
      <p:transition spd="med" advClick="0" advTm="27216">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a:xfrm>
            <a:off x="406400" y="263325"/>
            <a:ext cx="11074400" cy="847698"/>
          </a:xfrm>
        </p:spPr>
        <p:txBody>
          <a:bodyPr/>
          <a:lstStyle/>
          <a:p>
            <a:r>
              <a:rPr lang="en-US" dirty="0"/>
              <a:t>Example of Rating a Student “On the Border”: Milo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172528" y="1212325"/>
            <a:ext cx="11895541" cy="1914845"/>
          </a:xfrm>
        </p:spPr>
        <p:txBody>
          <a:bodyPr>
            <a:noAutofit/>
          </a:bodyPr>
          <a:lstStyle/>
          <a:p>
            <a:pPr marL="0" indent="0">
              <a:lnSpc>
                <a:spcPct val="100000"/>
              </a:lnSpc>
              <a:spcBef>
                <a:spcPts val="0"/>
              </a:spcBef>
              <a:buNone/>
            </a:pPr>
            <a:r>
              <a:rPr lang="en-US" sz="1900" dirty="0">
                <a:latin typeface="Open Sans Semibold" panose="020B0706030804020204" pitchFamily="34" charset="0"/>
                <a:ea typeface="Open Sans Semibold" panose="020B0706030804020204" pitchFamily="34" charset="0"/>
                <a:cs typeface="Open Sans Semibold" panose="020B0706030804020204" pitchFamily="34" charset="0"/>
              </a:rPr>
              <a:t>Ms. Candy has been working with Milo on improving his basic understanding of stories she reads to the class. She sees in her notes that he demonstrates some inconsistency in this skill. In the first semester, he was </a:t>
            </a:r>
            <a:r>
              <a:rPr lang="en-US" sz="1900" b="1" i="1" dirty="0">
                <a:latin typeface="Open Sans Semibold" panose="020B0706030804020204" pitchFamily="34" charset="0"/>
                <a:ea typeface="Open Sans Semibold" panose="020B0706030804020204" pitchFamily="34" charset="0"/>
                <a:cs typeface="Open Sans Semibold" panose="020B0706030804020204" pitchFamily="34" charset="0"/>
              </a:rPr>
              <a:t>successfully using picture/word combinations to answer detail questions</a:t>
            </a:r>
            <a:r>
              <a:rPr lang="en-US" sz="1900" dirty="0">
                <a:latin typeface="Open Sans Semibold" panose="020B0706030804020204" pitchFamily="34" charset="0"/>
                <a:ea typeface="Open Sans Semibold" panose="020B0706030804020204" pitchFamily="34" charset="0"/>
                <a:cs typeface="Open Sans Semibold" panose="020B0706030804020204" pitchFamily="34" charset="0"/>
              </a:rPr>
              <a:t>. Early in the spring, it looked like he was moving towards </a:t>
            </a:r>
            <a:r>
              <a:rPr lang="en-US" sz="1900" b="1" i="1" dirty="0">
                <a:latin typeface="Open Sans Semibold" panose="020B0706030804020204" pitchFamily="34" charset="0"/>
                <a:ea typeface="Open Sans Semibold" panose="020B0706030804020204" pitchFamily="34" charset="0"/>
                <a:cs typeface="Open Sans Semibold" panose="020B0706030804020204" pitchFamily="34" charset="0"/>
              </a:rPr>
              <a:t>answering questions without needing the picture/word cards</a:t>
            </a:r>
            <a:r>
              <a:rPr lang="en-US" sz="1900" dirty="0">
                <a:latin typeface="Open Sans Semibold" panose="020B0706030804020204" pitchFamily="34" charset="0"/>
                <a:ea typeface="Open Sans Semibold" panose="020B0706030804020204" pitchFamily="34" charset="0"/>
                <a:cs typeface="Open Sans Semibold" panose="020B0706030804020204" pitchFamily="34" charset="0"/>
              </a:rPr>
              <a:t>, but she isn’t sure if this behavior is consistent. She </a:t>
            </a:r>
            <a:r>
              <a:rPr lang="en-US" sz="1900" b="1" i="1" dirty="0">
                <a:latin typeface="Open Sans Semibold" panose="020B0706030804020204" pitchFamily="34" charset="0"/>
                <a:ea typeface="Open Sans Semibold" panose="020B0706030804020204" pitchFamily="34" charset="0"/>
                <a:cs typeface="Open Sans Semibold" panose="020B0706030804020204" pitchFamily="34" charset="0"/>
              </a:rPr>
              <a:t>asks two assistants </a:t>
            </a:r>
            <a:r>
              <a:rPr lang="en-US" sz="1900" dirty="0">
                <a:latin typeface="Open Sans Semibold" panose="020B0706030804020204" pitchFamily="34" charset="0"/>
                <a:ea typeface="Open Sans Semibold" panose="020B0706030804020204" pitchFamily="34" charset="0"/>
                <a:cs typeface="Open Sans Semibold" panose="020B0706030804020204" pitchFamily="34" charset="0"/>
              </a:rPr>
              <a:t>in her room for their observations. They confirm that Milo is inconsistent in his ability to demonstrate basic understanding without picture/word combinations.</a:t>
            </a:r>
          </a:p>
        </p:txBody>
      </p:sp>
      <p:pic>
        <p:nvPicPr>
          <p:cNvPr id="9" name="Picture 8" descr="Image of Observable Behavior R8 with third and fourth levels circled; an accessible version of the Observable Behaviors is available on the TELPAS Alternate page of the TEA website at https://tea.texas.gov/student.assessment/telpasalt/#Alt.&#10;&#10;Teacher notes say that on Oct 18 Milo successfully chose a picture card to answer a who and where question after a read aloud; on Dec 5 Milo regularly answers who, where and when questions about a story using picture cards; on Feb 4 he answers simple questions about a story after several reads without needing picture cards; on Mar 7 he could not answer basic understanding questions without picture cards after reading a new story.&#10;" title="Observable Behavior with notes"/>
          <p:cNvPicPr>
            <a:picLocks noChangeAspect="1"/>
          </p:cNvPicPr>
          <p:nvPr/>
        </p:nvPicPr>
        <p:blipFill>
          <a:blip r:embed="rId4"/>
          <a:stretch>
            <a:fillRect/>
          </a:stretch>
        </p:blipFill>
        <p:spPr>
          <a:xfrm>
            <a:off x="2211214" y="3327149"/>
            <a:ext cx="6722721" cy="3149181"/>
          </a:xfrm>
          <a:prstGeom prst="rect">
            <a:avLst/>
          </a:prstGeom>
        </p:spPr>
      </p:pic>
      <p:sp>
        <p:nvSpPr>
          <p:cNvPr id="5" name="Oval 4" descr="Circle around two columns in a table. first column contains the text: selects word/picture combinations that represent details (e.g., who, what, when, where) from texts. second column contains the text: identifies the details of simple short texts."/>
          <p:cNvSpPr/>
          <p:nvPr/>
        </p:nvSpPr>
        <p:spPr>
          <a:xfrm>
            <a:off x="4901234" y="3292436"/>
            <a:ext cx="3053166" cy="147233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423E8305-5A80-47CE-8F49-5E0ADB6B237B}"/>
              </a:ext>
            </a:extLst>
          </p:cNvPr>
          <p:cNvSpPr>
            <a:spLocks noGrp="1"/>
          </p:cNvSpPr>
          <p:nvPr/>
        </p:nvSpPr>
        <p:spPr>
          <a:xfrm>
            <a:off x="4267200" y="6539345"/>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95568014"/>
      </p:ext>
    </p:extLst>
  </p:cSld>
  <p:clrMapOvr>
    <a:masterClrMapping/>
  </p:clrMapOvr>
  <mc:AlternateContent xmlns:mc="http://schemas.openxmlformats.org/markup-compatibility/2006" xmlns:p14="http://schemas.microsoft.com/office/powerpoint/2010/main">
    <mc:Choice Requires="p14">
      <p:transition spd="med" p14:dur="700" advClick="0" advTm="53569">
        <p:fade/>
      </p:transition>
    </mc:Choice>
    <mc:Fallback xmlns="">
      <p:transition spd="med" advClick="0" advTm="53569">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Bella</a:t>
            </a:r>
          </a:p>
        </p:txBody>
      </p:sp>
      <p:sp>
        <p:nvSpPr>
          <p:cNvPr id="2" name="Content Placeholder 1"/>
          <p:cNvSpPr>
            <a:spLocks noGrp="1"/>
          </p:cNvSpPr>
          <p:nvPr>
            <p:ph idx="1"/>
          </p:nvPr>
        </p:nvSpPr>
        <p:spPr>
          <a:xfrm>
            <a:off x="161505" y="1310602"/>
            <a:ext cx="11784061" cy="1822139"/>
          </a:xfrm>
        </p:spPr>
        <p:txBody>
          <a:bodyPr>
            <a:noAutofit/>
          </a:bodyPr>
          <a:lstStyle/>
          <a:p>
            <a:pPr marL="0" indent="0">
              <a:lnSpc>
                <a:spcPct val="100000"/>
              </a:lnSpc>
              <a:spcBef>
                <a:spcPts val="0"/>
              </a:spcBef>
              <a:buNone/>
            </a:pPr>
            <a:r>
              <a:rPr lang="en-US" sz="1900" dirty="0">
                <a:latin typeface="Open Sans Semibold" panose="020B0706030804020204" pitchFamily="34" charset="0"/>
                <a:ea typeface="Open Sans Semibold" panose="020B0706030804020204" pitchFamily="34" charset="0"/>
                <a:cs typeface="Open Sans Semibold" panose="020B0706030804020204" pitchFamily="34" charset="0"/>
              </a:rPr>
              <a:t>Mrs. Marshall has been reviewing information about one of her students, Bella. Mrs. Marshall refers to some observations she has made. In her first note from the fall, she is reminded that Bella was </a:t>
            </a:r>
            <a:r>
              <a:rPr lang="en-US" sz="1900" b="1" i="1" dirty="0">
                <a:latin typeface="Open Sans Semibold" panose="020B0706030804020204" pitchFamily="34" charset="0"/>
                <a:ea typeface="Open Sans Semibold" panose="020B0706030804020204" pitchFamily="34" charset="0"/>
                <a:cs typeface="Open Sans Semibold" panose="020B0706030804020204" pitchFamily="34" charset="0"/>
              </a:rPr>
              <a:t>decoding short simple phrases </a:t>
            </a:r>
            <a:r>
              <a:rPr lang="en-US" sz="1900" dirty="0">
                <a:latin typeface="Open Sans Semibold" panose="020B0706030804020204" pitchFamily="34" charset="0"/>
                <a:ea typeface="Open Sans Semibold" panose="020B0706030804020204" pitchFamily="34" charset="0"/>
                <a:cs typeface="Open Sans Semibold" panose="020B0706030804020204" pitchFamily="34" charset="0"/>
              </a:rPr>
              <a:t>consistently. Mrs. Marshall sees a difference beginning with her January note. Starting in the second semester, Bella</a:t>
            </a:r>
            <a:r>
              <a:rPr lang="en-US" altLang="en-US" sz="1900"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1900" dirty="0">
                <a:latin typeface="Open Sans Semibold" panose="020B0706030804020204" pitchFamily="34" charset="0"/>
                <a:ea typeface="Open Sans Semibold" panose="020B0706030804020204" pitchFamily="34" charset="0"/>
                <a:cs typeface="Open Sans Semibold" panose="020B0706030804020204" pitchFamily="34" charset="0"/>
              </a:rPr>
              <a:t>s decoding skills seem more sophisticated. She is beginning to independently read short sentences. Many of the words they contain are high frequency, but she is showing the ability to </a:t>
            </a:r>
            <a:r>
              <a:rPr lang="en-US" sz="1900" b="1" i="1" dirty="0">
                <a:latin typeface="Open Sans Semibold" panose="020B0706030804020204" pitchFamily="34" charset="0"/>
                <a:ea typeface="Open Sans Semibold" panose="020B0706030804020204" pitchFamily="34" charset="0"/>
                <a:cs typeface="Open Sans Semibold" panose="020B0706030804020204" pitchFamily="34" charset="0"/>
              </a:rPr>
              <a:t>decode some unfamiliar words </a:t>
            </a:r>
            <a:r>
              <a:rPr lang="en-US" sz="1900" dirty="0">
                <a:latin typeface="Open Sans Semibold" panose="020B0706030804020204" pitchFamily="34" charset="0"/>
                <a:ea typeface="Open Sans Semibold" panose="020B0706030804020204" pitchFamily="34" charset="0"/>
                <a:cs typeface="Open Sans Semibold" panose="020B0706030804020204" pitchFamily="34" charset="0"/>
              </a:rPr>
              <a:t>as well. Mrs. Marshall thinks that Bella has reached the highest level on this Observable Behavior.</a:t>
            </a:r>
          </a:p>
        </p:txBody>
      </p:sp>
      <p:pic>
        <p:nvPicPr>
          <p:cNvPr id="9" name="Picture 8" descr="Image of Observable Behavior R2 with fourth and fifty levels circled; an accessible version of the Observable Behaviors is available on the TELPAS Alternate page of the TEA website at https://tea.texas.gov/student.assessment/telpasalt/#Alt&#10;&#10;Teacher notes say: October Bella can decode many high frequency words; December she decodes short simple sentences of mostly simple known words; February starting to use decoding strategies on unfamiliar words; March consistently trying to decode new words, reading short simple stories" title="Observable Behavior R2 with teacher notes"/>
          <p:cNvPicPr>
            <a:picLocks noChangeAspect="1"/>
          </p:cNvPicPr>
          <p:nvPr/>
        </p:nvPicPr>
        <p:blipFill>
          <a:blip r:embed="rId4"/>
          <a:stretch>
            <a:fillRect/>
          </a:stretch>
        </p:blipFill>
        <p:spPr>
          <a:xfrm>
            <a:off x="1215294" y="3428086"/>
            <a:ext cx="8929603" cy="3009100"/>
          </a:xfrm>
          <a:prstGeom prst="rect">
            <a:avLst/>
          </a:prstGeom>
        </p:spPr>
      </p:pic>
      <p:sp>
        <p:nvSpPr>
          <p:cNvPr id="4" name="Oval 3" descr="Circle around two columns in a table. First column contains the text: decodes words or phrases consisting of a few simple high-frequency words. Second column contains the text: decodes longer phrases or sentences with some unfamiliar words."/>
          <p:cNvSpPr/>
          <p:nvPr/>
        </p:nvSpPr>
        <p:spPr>
          <a:xfrm>
            <a:off x="6425867" y="3630778"/>
            <a:ext cx="3642101" cy="13018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132118" y="6533231"/>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77784069"/>
      </p:ext>
    </p:extLst>
  </p:cSld>
  <p:clrMapOvr>
    <a:masterClrMapping/>
  </p:clrMapOvr>
  <mc:AlternateContent xmlns:mc="http://schemas.openxmlformats.org/markup-compatibility/2006" xmlns:p14="http://schemas.microsoft.com/office/powerpoint/2010/main">
    <mc:Choice Requires="p14">
      <p:transition spd="med" p14:dur="700" advClick="0" advTm="26014">
        <p:fade/>
      </p:transition>
    </mc:Choice>
    <mc:Fallback xmlns="">
      <p:transition spd="med" advClick="0" advTm="2601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solidFill>
                  <a:srgbClr val="2F5CAC"/>
                </a:solidFill>
              </a:rPr>
              <a:t>Alternate Response Modes</a:t>
            </a:r>
          </a:p>
        </p:txBody>
      </p:sp>
      <p:sp>
        <p:nvSpPr>
          <p:cNvPr id="3" name="Content Placeholder 2"/>
          <p:cNvSpPr>
            <a:spLocks noGrp="1"/>
          </p:cNvSpPr>
          <p:nvPr>
            <p:ph idx="13"/>
          </p:nvPr>
        </p:nvSpPr>
        <p:spPr>
          <a:xfrm>
            <a:off x="163468" y="1303777"/>
            <a:ext cx="6954024" cy="5234504"/>
          </a:xfrm>
        </p:spPr>
        <p:txBody>
          <a:bodyPr>
            <a:noAutofit/>
          </a:bodyPr>
          <a:lstStyle/>
          <a:p>
            <a:pPr>
              <a:lnSpc>
                <a:spcPts val="2200"/>
              </a:lnSpc>
              <a:spcBef>
                <a:spcPts val="500"/>
              </a:spcBef>
              <a:spcAft>
                <a:spcPts val="5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For TELPAS Alternate, “English” is more inclusive to allow for all modes of communication in English.</a:t>
            </a:r>
          </a:p>
          <a:p>
            <a:pPr>
              <a:lnSpc>
                <a:spcPts val="2200"/>
              </a:lnSpc>
              <a:spcBef>
                <a:spcPts val="500"/>
              </a:spcBef>
              <a:spcAft>
                <a:spcPts val="5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Some EB students use sign language, braille, or another method of communication as a substitute for traditional English in one or more language domains.</a:t>
            </a:r>
          </a:p>
          <a:p>
            <a:pPr>
              <a:lnSpc>
                <a:spcPts val="2200"/>
              </a:lnSpc>
              <a:spcBef>
                <a:spcPts val="500"/>
              </a:spcBef>
              <a:spcAft>
                <a:spcPts val="5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allow students to use one or more alternate response modes on the following slide if the students regularly use the response mode(s) during instruction and in accordance with the individualized education program (IEP).</a:t>
            </a:r>
          </a:p>
          <a:p>
            <a:pPr>
              <a:lnSpc>
                <a:spcPts val="2200"/>
              </a:lnSpc>
              <a:spcBef>
                <a:spcPts val="500"/>
              </a:spcBef>
              <a:spcAft>
                <a:spcPts val="500"/>
              </a:spcAft>
              <a:buClr>
                <a:schemeClr val="accent2"/>
              </a:buClr>
              <a:buFont typeface="Wingdings" panose="05000000000000000000" pitchFamily="2" charset="2"/>
              <a:buChar cha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 r="8423" b="7754"/>
          <a:stretch/>
        </p:blipFill>
        <p:spPr>
          <a:xfrm>
            <a:off x="7352270" y="1955204"/>
            <a:ext cx="4611128" cy="2690588"/>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custDataLst>
      <p:tags r:id="rId1"/>
    </p:custDataLst>
    <p:extLst>
      <p:ext uri="{BB962C8B-B14F-4D97-AF65-F5344CB8AC3E}">
        <p14:creationId xmlns:p14="http://schemas.microsoft.com/office/powerpoint/2010/main" val="506154420"/>
      </p:ext>
    </p:extLst>
  </p:cSld>
  <p:clrMapOvr>
    <a:masterClrMapping/>
  </p:clrMapOvr>
  <mc:AlternateContent xmlns:mc="http://schemas.openxmlformats.org/markup-compatibility/2006" xmlns:p14="http://schemas.microsoft.com/office/powerpoint/2010/main">
    <mc:Choice Requires="p14">
      <p:transition spd="med" p14:dur="700" advClick="0" advTm="52323">
        <p:fade/>
      </p:transition>
    </mc:Choice>
    <mc:Fallback xmlns="">
      <p:transition spd="med" advClick="0" advTm="5232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929139"/>
          </a:xfrm>
        </p:spPr>
        <p:txBody>
          <a:bodyPr>
            <a:noAutofit/>
          </a:bodyPr>
          <a:lstStyle/>
          <a:p>
            <a:r>
              <a:rPr lang="en-US" dirty="0">
                <a:solidFill>
                  <a:srgbClr val="2F5CAC"/>
                </a:solidFill>
              </a:rPr>
              <a:t>Allowable Response Modes for the Reading Domain</a:t>
            </a:r>
          </a:p>
        </p:txBody>
      </p:sp>
      <p:sp>
        <p:nvSpPr>
          <p:cNvPr id="7" name="TextBox 6" descr="For the reading domain, it is allowable for a student to" title="text box"/>
          <p:cNvSpPr txBox="1"/>
          <p:nvPr/>
        </p:nvSpPr>
        <p:spPr>
          <a:xfrm>
            <a:off x="1075859" y="1368149"/>
            <a:ext cx="10040281" cy="461665"/>
          </a:xfrm>
          <a:prstGeom prst="rect">
            <a:avLst/>
          </a:prstGeom>
          <a:noFill/>
        </p:spPr>
        <p:txBody>
          <a:bodyPr wrap="square" rtlCol="0">
            <a:spAutoFit/>
          </a:bodyPr>
          <a:lstStyle/>
          <a:p>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For the reading domain, it is allowable for a student to</a:t>
            </a:r>
          </a:p>
        </p:txBody>
      </p:sp>
      <p:sp>
        <p:nvSpPr>
          <p:cNvPr id="3" name="Content Placeholder 2"/>
          <p:cNvSpPr>
            <a:spLocks noGrp="1"/>
          </p:cNvSpPr>
          <p:nvPr>
            <p:ph sz="half" idx="2"/>
          </p:nvPr>
        </p:nvSpPr>
        <p:spPr>
          <a:xfrm>
            <a:off x="638355" y="2044235"/>
            <a:ext cx="5277932" cy="4023359"/>
          </a:xfrm>
        </p:spPr>
        <p:txBody>
          <a:bodyPr>
            <a:normAutofit fontScale="70000" lnSpcReduction="20000"/>
          </a:bodyPr>
          <a:lstStyle/>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read</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alert to</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gaze at</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point to</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reach for</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touch or pick up</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draw</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circle</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nod</a:t>
            </a:r>
          </a:p>
          <a:p>
            <a:pPr lvl="1">
              <a:lnSpc>
                <a:spcPct val="100000"/>
              </a:lnSpc>
              <a:spcAft>
                <a:spcPts val="400"/>
              </a:spcAft>
              <a:buClr>
                <a:schemeClr val="accent2"/>
              </a:buClr>
            </a:pP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gesture toward the targeted stimulus</a:t>
            </a:r>
          </a:p>
        </p:txBody>
      </p:sp>
      <p:sp>
        <p:nvSpPr>
          <p:cNvPr id="6" name="Content Placeholder 5"/>
          <p:cNvSpPr>
            <a:spLocks noGrp="1"/>
          </p:cNvSpPr>
          <p:nvPr>
            <p:ph sz="quarter" idx="4"/>
          </p:nvPr>
        </p:nvSpPr>
        <p:spPr>
          <a:xfrm>
            <a:off x="5241862" y="1813462"/>
            <a:ext cx="5594234" cy="4484903"/>
          </a:xfrm>
        </p:spPr>
        <p:txBody>
          <a:bodyPr>
            <a:noAutofit/>
          </a:bodyPr>
          <a:lstStyle/>
          <a:p>
            <a:pPr marL="457200" indent="-457200">
              <a:buClr>
                <a:schemeClr val="accent2"/>
              </a:buClr>
              <a:buFont typeface="Wingdings" panose="05000000000000000000" pitchFamily="2" charset="2"/>
              <a:buChar char="§"/>
            </a:pPr>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verbalize or sign by responding to letters, words, or numbers to form a response when a wide range of manipulatives are available</a:t>
            </a:r>
          </a:p>
          <a:p>
            <a:pPr marL="457200" indent="-457200">
              <a:buClr>
                <a:schemeClr val="accent2"/>
              </a:buClr>
              <a:buFont typeface="Wingdings" panose="05000000000000000000" pitchFamily="2" charset="2"/>
              <a:buChar char="§"/>
            </a:pPr>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arrange letters, words, or numbers to form responses when a wide range of manipulatives are available</a:t>
            </a:r>
          </a:p>
          <a:p>
            <a:pPr marL="457200" indent="-457200">
              <a:buClr>
                <a:schemeClr val="accent2"/>
              </a:buClr>
              <a:buFont typeface="Wingdings" panose="05000000000000000000" pitchFamily="2" charset="2"/>
              <a:buChar char="§"/>
            </a:pPr>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form responses with the assistance of a communication device with preprogrammed familiar vocabulary or programmed student vocabulary</a:t>
            </a:r>
          </a:p>
          <a:p>
            <a:pPr marL="457200" indent="-457200">
              <a:buClr>
                <a:schemeClr val="accent2"/>
              </a:buClr>
              <a:buFont typeface="Wingdings" panose="05000000000000000000" pitchFamily="2" charset="2"/>
              <a:buChar char="§"/>
            </a:pPr>
            <a:r>
              <a:rPr lang="en-US" sz="2000" b="0" dirty="0">
                <a:latin typeface="Open Sans Semibold" panose="020B0706030804020204" pitchFamily="34" charset="0"/>
                <a:ea typeface="Open Sans Semibold" panose="020B0706030804020204" pitchFamily="34" charset="0"/>
                <a:cs typeface="Open Sans Semibold" panose="020B0706030804020204" pitchFamily="34" charset="0"/>
              </a:rPr>
              <a:t>indicate yes or no when presented with three or more choices and being asked, “Is this the ___?”</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custDataLst>
      <p:tags r:id="rId1"/>
    </p:custDataLst>
    <p:extLst>
      <p:ext uri="{BB962C8B-B14F-4D97-AF65-F5344CB8AC3E}">
        <p14:creationId xmlns:p14="http://schemas.microsoft.com/office/powerpoint/2010/main" val="3371690072"/>
      </p:ext>
    </p:extLst>
  </p:cSld>
  <p:clrMapOvr>
    <a:masterClrMapping/>
  </p:clrMapOvr>
  <mc:AlternateContent xmlns:mc="http://schemas.openxmlformats.org/markup-compatibility/2006" xmlns:p14="http://schemas.microsoft.com/office/powerpoint/2010/main">
    <mc:Choice Requires="p14">
      <p:transition spd="med" p14:dur="700" advClick="0" advTm="29504">
        <p:fade/>
      </p:transition>
    </mc:Choice>
    <mc:Fallback xmlns="">
      <p:transition spd="med" advClick="0" advTm="29504">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923366" y="1304924"/>
            <a:ext cx="10260450" cy="5123307"/>
          </a:xfrm>
        </p:spPr>
        <p:txBody>
          <a:bodyPr>
            <a:normAutofit fontScale="92500"/>
          </a:bodyPr>
          <a:lstStyle/>
          <a:p>
            <a:pPr marL="457200" indent="-457200">
              <a:lnSpc>
                <a:spcPts val="3000"/>
              </a:lnSpc>
              <a:spcBef>
                <a:spcPts val="0"/>
              </a:spcBef>
              <a:spcAft>
                <a:spcPts val="600"/>
              </a:spcAft>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3000"/>
              </a:lnSpc>
              <a:spcBef>
                <a:spcPts val="0"/>
              </a:spcBef>
              <a:spcAft>
                <a:spcPts val="600"/>
              </a:spcAft>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Leading is asking the student to respond in a specific way or with a specific answer. Leading is NOT allowed.</a:t>
            </a:r>
          </a:p>
          <a:p>
            <a:pPr marL="457200" indent="-457200">
              <a:lnSpc>
                <a:spcPts val="3000"/>
              </a:lnSpc>
              <a:spcBef>
                <a:spcPts val="0"/>
              </a:spcBef>
              <a:spcAft>
                <a:spcPts val="600"/>
              </a:spcAft>
              <a:buClr>
                <a:schemeClr val="accent2"/>
              </a:buClr>
              <a:buFont typeface="Wingdings" panose="05000000000000000000" pitchFamily="2" charset="2"/>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allowed for rating the Observable Behaviors on the TELPAS Alternate assessment.</a:t>
            </a:r>
          </a:p>
          <a:p>
            <a:pPr lvl="1">
              <a:lnSpc>
                <a:spcPts val="3000"/>
              </a:lnSpc>
              <a:spcBef>
                <a:spcPts val="0"/>
              </a:spcBef>
              <a:spcAft>
                <a:spcPts val="600"/>
              </a:spcAft>
              <a:buClr>
                <a:srgbClr val="0070C0"/>
              </a:buCl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The purpose of TELPAS Alternate is to accurately measure a student’s ability to understand and use English to engage in social and academic learning environments. </a:t>
            </a:r>
          </a:p>
          <a:p>
            <a:pPr lvl="1">
              <a:lnSpc>
                <a:spcPts val="3000"/>
              </a:lnSpc>
              <a:spcBef>
                <a:spcPts val="0"/>
              </a:spcBef>
              <a:spcAft>
                <a:spcPts val="600"/>
              </a:spcAft>
              <a:buClr>
                <a:srgbClr val="0070C0"/>
              </a:buCl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28</a:t>
            </a:fld>
            <a:endParaRPr lang="en-US" dirty="0"/>
          </a:p>
        </p:txBody>
      </p:sp>
    </p:spTree>
    <p:custDataLst>
      <p:tags r:id="rId1"/>
    </p:custDataLst>
    <p:extLst>
      <p:ext uri="{BB962C8B-B14F-4D97-AF65-F5344CB8AC3E}">
        <p14:creationId xmlns:p14="http://schemas.microsoft.com/office/powerpoint/2010/main" val="1163083223"/>
      </p:ext>
    </p:extLst>
  </p:cSld>
  <p:clrMapOvr>
    <a:masterClrMapping/>
  </p:clrMapOvr>
  <mc:AlternateContent xmlns:mc="http://schemas.openxmlformats.org/markup-compatibility/2006" xmlns:p14="http://schemas.microsoft.com/office/powerpoint/2010/main">
    <mc:Choice Requires="p14">
      <p:transition spd="med" p14:dur="700" advClick="0" advTm="48953">
        <p:fade/>
      </p:transition>
    </mc:Choice>
    <mc:Fallback xmlns="">
      <p:transition spd="med" advClick="0" advTm="4895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1737616" y="278701"/>
            <a:ext cx="9892297" cy="710206"/>
          </a:xfrm>
        </p:spPr>
        <p:txBody>
          <a:bodyPr>
            <a:normAutofit/>
          </a:bodyPr>
          <a:lstStyle/>
          <a:p>
            <a:r>
              <a:rPr lang="en-US" sz="3200" dirty="0">
                <a:solidFill>
                  <a:srgbClr val="2F5CAC"/>
                </a:solidFill>
              </a:rPr>
              <a:t>Available TELPAS Alternate Training PowerPoints  </a:t>
            </a:r>
          </a:p>
        </p:txBody>
      </p:sp>
      <p:sp>
        <p:nvSpPr>
          <p:cNvPr id="3" name="Content Placeholder 2">
            <a:extLst>
              <a:ext uri="{C183D7F6-B498-43B3-948B-1728B52AA6E4}">
                <adec:decorative xmlns:adec="http://schemas.microsoft.com/office/drawing/2017/decorative" val="0"/>
              </a:ext>
            </a:extLst>
          </p:cNvPr>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Introduction to </a:t>
            </a: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    TELPAS Alternate</a:t>
            </a:r>
          </a:p>
          <a:p>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Student Eligibility </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Listening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Speaking Domain</a:t>
            </a: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Reading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Writing Domain</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Accessibility</a:t>
            </a:r>
          </a:p>
          <a:p>
            <a:pPr marL="342900" indent="-342900">
              <a:buFont typeface="Wingdings" panose="05000000000000000000" pitchFamily="2" charset="2"/>
              <a:buChar char="q"/>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Font typeface="Wingdings" panose="05000000000000000000" pitchFamily="2" charset="2"/>
              <a:buChar char="q"/>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Test Administration </a:t>
            </a:r>
          </a:p>
          <a:p>
            <a:r>
              <a:rPr lang="en-US" dirty="0"/>
              <a:t>	</a:t>
            </a:r>
          </a:p>
        </p:txBody>
      </p:sp>
      <p:pic>
        <p:nvPicPr>
          <p:cNvPr id="8" name="Picture 7" descr="A check mark on the Reading Domain&#10;&#10;Description generated with high confidence">
            <a:extLst>
              <a:ext uri="{FF2B5EF4-FFF2-40B4-BE49-F238E27FC236}">
                <a16:creationId xmlns:a16="http://schemas.microsoft.com/office/drawing/2014/main" id="{70445796-8A11-4305-ACF7-B1493FBCD4CF}"/>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73538" y="1226489"/>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 uri="{C183D7F6-B498-43B3-948B-1728B52AA6E4}">
                <adec:decorative xmlns:adec="http://schemas.microsoft.com/office/drawing/2017/decorative" val="0"/>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 uri="{C183D7F6-B498-43B3-948B-1728B52AA6E4}">
                <adec:decorative xmlns:adec="http://schemas.microsoft.com/office/drawing/2017/decorative" val="0"/>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custDataLst>
      <p:tags r:id="rId1"/>
    </p:custDataLst>
    <p:extLst>
      <p:ext uri="{BB962C8B-B14F-4D97-AF65-F5344CB8AC3E}">
        <p14:creationId xmlns:p14="http://schemas.microsoft.com/office/powerpoint/2010/main" val="1401579000"/>
      </p:ext>
    </p:extLst>
  </p:cSld>
  <p:clrMapOvr>
    <a:masterClrMapping/>
  </p:clrMapOvr>
  <mc:AlternateContent xmlns:mc="http://schemas.openxmlformats.org/markup-compatibility/2006" xmlns:p14="http://schemas.microsoft.com/office/powerpoint/2010/main">
    <mc:Choice Requires="p14">
      <p:transition spd="med" p14:dur="700" advClick="0" advTm="15385">
        <p:fade/>
      </p:transition>
    </mc:Choice>
    <mc:Fallback xmlns="">
      <p:transition spd="med" advClick="0" advTm="1538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solidFill>
                  <a:srgbClr val="2F5CAC"/>
                </a:solidFill>
              </a:rPr>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rmAutofit/>
          </a:bodyPr>
          <a:lstStyle/>
          <a:p>
            <a:pPr>
              <a:lnSpc>
                <a:spcPts val="32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TELPAS Alternate is a holistic inventory aligned to the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Texas English Language Proficiency Standards (ELPS)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t>
            </a:r>
          </a:p>
          <a:p>
            <a:pPr>
              <a:lnSpc>
                <a:spcPts val="32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This inventory is based on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alternate Proficiency Level Descriptors (PLDs)</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that were created to address the specific access needs of emergent bilingual (EB) students with the most significant cognitive disabilities.</a:t>
            </a:r>
          </a:p>
          <a:p>
            <a:pPr>
              <a:lnSpc>
                <a:spcPts val="3200"/>
              </a:lnSpc>
              <a:spcBef>
                <a:spcPts val="600"/>
              </a:spcBef>
              <a:spcAft>
                <a:spcPts val="600"/>
              </a:spcAft>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better understand the intent and scope of specific Observable Behaviors.</a:t>
            </a:r>
          </a:p>
          <a:p>
            <a:pPr>
              <a:lnSpc>
                <a:spcPts val="3200"/>
              </a:lnSpc>
              <a:spcBef>
                <a:spcPts val="600"/>
              </a:spcBef>
              <a:spcAft>
                <a:spcPts val="600"/>
              </a:spcAft>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PLDs can be used to provide a summary of a student’s general English reading ability after scoring.</a:t>
            </a: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custDataLst>
      <p:tags r:id="rId1"/>
    </p:custDataLst>
    <p:extLst>
      <p:ext uri="{BB962C8B-B14F-4D97-AF65-F5344CB8AC3E}">
        <p14:creationId xmlns:p14="http://schemas.microsoft.com/office/powerpoint/2010/main" val="3055226844"/>
      </p:ext>
    </p:extLst>
  </p:cSld>
  <p:clrMapOvr>
    <a:masterClrMapping/>
  </p:clrMapOvr>
  <mc:AlternateContent xmlns:mc="http://schemas.openxmlformats.org/markup-compatibility/2006" xmlns:p14="http://schemas.microsoft.com/office/powerpoint/2010/main">
    <mc:Choice Requires="p14">
      <p:transition spd="med" p14:dur="700" advClick="0" advTm="38585">
        <p:fade/>
      </p:transition>
    </mc:Choice>
    <mc:Fallback xmlns="">
      <p:transition spd="med" advClick="0" advTm="38585">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a:xfrm>
            <a:off x="423863" y="1687514"/>
            <a:ext cx="11344274" cy="4438965"/>
          </a:xfrm>
        </p:spPr>
        <p:txBody>
          <a:bodyPr>
            <a:normAutofit/>
          </a:bodyPr>
          <a:lstStyle/>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rtl="0" fontAlgn="base"/>
            <a:r>
              <a:rPr lang="en-US" sz="2400" b="1"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r>
              <a:rPr lang="en-US" sz="24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rtl="0" fontAlgn="base"/>
            <a:r>
              <a:rPr lang="en-US" sz="24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r>
              <a:rPr lang="en-US" sz="24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p>
          <a:p>
            <a:pPr algn="ctr" rtl="0" fontAlgn="base"/>
            <a:r>
              <a:rPr lang="en-US" sz="2400" b="1" i="0" u="sng" strike="noStrike"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endParaRPr lang="en-US" sz="2400" b="0" i="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u="sng"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custDataLst>
      <p:tags r:id="rId1"/>
    </p:custDataLst>
    <p:extLst>
      <p:ext uri="{BB962C8B-B14F-4D97-AF65-F5344CB8AC3E}">
        <p14:creationId xmlns:p14="http://schemas.microsoft.com/office/powerpoint/2010/main" val="139484929"/>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spcBef>
                <a:spcPts val="600"/>
              </a:spcBef>
              <a:spcAft>
                <a:spcPts val="600"/>
              </a:spcAft>
            </a:pPr>
            <a:r>
              <a:rPr lang="en-US" sz="2400"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custDataLst>
      <p:tags r:id="rId1"/>
    </p:custDataLst>
    <p:extLst>
      <p:ext uri="{BB962C8B-B14F-4D97-AF65-F5344CB8AC3E}">
        <p14:creationId xmlns:p14="http://schemas.microsoft.com/office/powerpoint/2010/main" val="204202510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174501"/>
            <a:ext cx="10012225" cy="710206"/>
          </a:xfrm>
        </p:spPr>
        <p:txBody>
          <a:bodyPr>
            <a:normAutofit fontScale="90000"/>
          </a:bodyPr>
          <a:lstStyle/>
          <a:p>
            <a:r>
              <a:rPr lang="en-US" dirty="0">
                <a:solidFill>
                  <a:srgbClr val="2F5CAC"/>
                </a:solidFill>
              </a:rPr>
              <a:t>Alternate Proficiency Level Descriptors: Reading</a:t>
            </a:r>
          </a:p>
        </p:txBody>
      </p:sp>
      <p:pic>
        <p:nvPicPr>
          <p:cNvPr id="8" name="Picture 7" descr="Image of the TELPAS Alternate Proficiency Level Descriptors for Reading; an accessible version of this document can be found on the TELPAS Alternate webpage of the TEA website&#10;https://tea.texas.gov/student.assessment/telpasalt/#Alt" title="TELPAS Alternate PLDs">
            <a:extLst>
              <a:ext uri="{FF2B5EF4-FFF2-40B4-BE49-F238E27FC236}">
                <a16:creationId xmlns:a16="http://schemas.microsoft.com/office/drawing/2014/main" id="{A0321610-C6EF-43EC-BBB4-5B106CE13F96}"/>
              </a:ext>
            </a:extLst>
          </p:cNvPr>
          <p:cNvPicPr/>
          <p:nvPr/>
        </p:nvPicPr>
        <p:blipFill rotWithShape="1">
          <a:blip r:embed="rId4"/>
          <a:srcRect t="9827"/>
          <a:stretch/>
        </p:blipFill>
        <p:spPr bwMode="auto">
          <a:xfrm>
            <a:off x="1989438" y="1141055"/>
            <a:ext cx="8983362" cy="5349982"/>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custDataLst>
      <p:tags r:id="rId1"/>
    </p:custDataLst>
    <p:extLst>
      <p:ext uri="{BB962C8B-B14F-4D97-AF65-F5344CB8AC3E}">
        <p14:creationId xmlns:p14="http://schemas.microsoft.com/office/powerpoint/2010/main" val="2333982733"/>
      </p:ext>
    </p:extLst>
  </p:cSld>
  <p:clrMapOvr>
    <a:masterClrMapping/>
  </p:clrMapOvr>
  <mc:AlternateContent xmlns:mc="http://schemas.openxmlformats.org/markup-compatibility/2006" xmlns:p14="http://schemas.microsoft.com/office/powerpoint/2010/main">
    <mc:Choice Requires="p14">
      <p:transition spd="med" p14:dur="700" advClick="0" advTm="44483">
        <p:fade/>
      </p:transition>
    </mc:Choice>
    <mc:Fallback xmlns="">
      <p:transition spd="med" advClick="0" advTm="4448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What are Observable Behaviors?</a:t>
            </a:r>
          </a:p>
        </p:txBody>
      </p:sp>
      <p:sp>
        <p:nvSpPr>
          <p:cNvPr id="3" name="Content Placeholder 2"/>
          <p:cNvSpPr>
            <a:spLocks noGrp="1"/>
          </p:cNvSpPr>
          <p:nvPr>
            <p:ph idx="13"/>
          </p:nvPr>
        </p:nvSpPr>
        <p:spPr>
          <a:xfrm>
            <a:off x="201483" y="1335223"/>
            <a:ext cx="11797990" cy="3094373"/>
          </a:xfrm>
        </p:spPr>
        <p:txBody>
          <a:bodyPr>
            <a:normAutofit/>
          </a:bodyPr>
          <a:lstStyle/>
          <a:p>
            <a:pPr>
              <a:lnSpc>
                <a:spcPts val="2400"/>
              </a:lnSpc>
              <a:spcBef>
                <a:spcPts val="400"/>
              </a:spcBef>
              <a:spcAft>
                <a:spcPts val="400"/>
              </a:spcAft>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In TELPAS Alternate, the Observable Behaviors are like questions the test administrator answers about a student. </a:t>
            </a:r>
          </a:p>
          <a:p>
            <a:pPr>
              <a:lnSpc>
                <a:spcPts val="2400"/>
              </a:lnSpc>
              <a:spcBef>
                <a:spcPts val="400"/>
              </a:spcBef>
              <a:spcAft>
                <a:spcPts val="400"/>
              </a:spcAft>
              <a:buClr>
                <a:schemeClr val="accent2"/>
              </a:buClr>
              <a:buFont typeface="Wingdings" panose="05000000000000000000" pitchFamily="2" charset="2"/>
              <a:buChar char="§"/>
            </a:pPr>
            <a:r>
              <a:rPr lang="en-US" altLang="en-US" sz="2000" dirty="0">
                <a:latin typeface="Open Sans SemiBold" panose="020B0706030804020204" pitchFamily="34" charset="0"/>
                <a:ea typeface="Open Sans SemiBold" panose="020B0706030804020204" pitchFamily="34" charset="0"/>
                <a:cs typeface="Open Sans SemiBold" panose="020B0706030804020204" pitchFamily="34" charset="0"/>
              </a:rPr>
              <a:t>Each Observable Behavior measures one skill that is aligned to the ELPS. </a:t>
            </a:r>
          </a:p>
          <a:p>
            <a:pPr marL="457200" lvl="1" indent="-222250">
              <a:lnSpc>
                <a:spcPts val="2400"/>
              </a:lnSpc>
              <a:spcBef>
                <a:spcPts val="400"/>
              </a:spcBef>
              <a:spcAft>
                <a:spcPts val="400"/>
              </a:spcAft>
              <a:buClr>
                <a:srgbClr val="0070C0"/>
              </a:buClr>
              <a:buFont typeface="Arial" panose="020B0604020202020204" pitchFamily="34" charset="0"/>
              <a:buChar char="•"/>
            </a:pPr>
            <a:r>
              <a:rPr lang="en-US" altLang="en-US" sz="1600" dirty="0">
                <a:latin typeface="Open Sans SemiBold" panose="020B0706030804020204" pitchFamily="34" charset="0"/>
                <a:ea typeface="Open Sans SemiBold" panose="020B0706030804020204" pitchFamily="34" charset="0"/>
                <a:cs typeface="Open Sans SemiBold" panose="020B0706030804020204" pitchFamily="34" charset="0"/>
              </a:rPr>
              <a:t>The skill can be found on the left under the number of the Observable Behavior. </a:t>
            </a:r>
          </a:p>
          <a:p>
            <a:pPr marL="457200" lvl="1" indent="-222250">
              <a:lnSpc>
                <a:spcPts val="2400"/>
              </a:lnSpc>
              <a:spcBef>
                <a:spcPts val="400"/>
              </a:spcBef>
              <a:spcAft>
                <a:spcPts val="400"/>
              </a:spcAft>
              <a:buClr>
                <a:srgbClr val="0070C0"/>
              </a:buClr>
              <a:buFont typeface="Arial" panose="020B0604020202020204" pitchFamily="34" charset="0"/>
              <a:buChar char="•"/>
            </a:pPr>
            <a:r>
              <a:rPr lang="en-US" altLang="en-US" sz="1600" dirty="0">
                <a:latin typeface="Open Sans SemiBold" panose="020B0706030804020204" pitchFamily="34" charset="0"/>
                <a:ea typeface="Open Sans SemiBold" panose="020B0706030804020204" pitchFamily="34" charset="0"/>
                <a:cs typeface="Open Sans SemiBold" panose="020B0706030804020204" pitchFamily="34" charset="0"/>
              </a:rPr>
              <a:t>The boxes contain descriptions of characteristics that students learning English are likely to demonstrate over time.</a:t>
            </a:r>
          </a:p>
          <a:p>
            <a:pPr marL="457200" lvl="1" indent="-222250">
              <a:lnSpc>
                <a:spcPts val="2400"/>
              </a:lnSpc>
              <a:spcBef>
                <a:spcPts val="400"/>
              </a:spcBef>
              <a:spcAft>
                <a:spcPts val="400"/>
              </a:spcAft>
              <a:buClr>
                <a:srgbClr val="0070C0"/>
              </a:buClr>
              <a:buFont typeface="Arial" panose="020B0604020202020204" pitchFamily="34" charset="0"/>
              <a:buChar char="•"/>
            </a:pPr>
            <a:r>
              <a:rPr lang="en-US" altLang="en-US" sz="1600" dirty="0">
                <a:latin typeface="Open Sans SemiBold" panose="020B0706030804020204" pitchFamily="34" charset="0"/>
                <a:ea typeface="Open Sans SemiBold" panose="020B0706030804020204" pitchFamily="34" charset="0"/>
                <a:cs typeface="Open Sans SemiBold" panose="020B0706030804020204" pitchFamily="34" charset="0"/>
              </a:rPr>
              <a:t>The descriptors show the progression of second language acquisition from one proficiency level to the next and are aligned to the TELPAS Alternate PLDs.</a:t>
            </a:r>
          </a:p>
        </p:txBody>
      </p:sp>
      <p:pic>
        <p:nvPicPr>
          <p:cNvPr id="7" name="Picture 6" descr="Image of Observable Behavior R2; an accessible version of this document is available on the TELPAS Alternate webpage of the TEA website&#10;https://tea.texas.gov/student.assessment/telpasalt/#Alt" title="Observable Behavi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29597"/>
            <a:ext cx="11750084" cy="2025877"/>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custDataLst>
      <p:tags r:id="rId1"/>
    </p:custDataLst>
    <p:extLst>
      <p:ext uri="{BB962C8B-B14F-4D97-AF65-F5344CB8AC3E}">
        <p14:creationId xmlns:p14="http://schemas.microsoft.com/office/powerpoint/2010/main" val="3723394352"/>
      </p:ext>
    </p:extLst>
  </p:cSld>
  <p:clrMapOvr>
    <a:masterClrMapping/>
  </p:clrMapOvr>
  <mc:AlternateContent xmlns:mc="http://schemas.openxmlformats.org/markup-compatibility/2006" xmlns:p14="http://schemas.microsoft.com/office/powerpoint/2010/main">
    <mc:Choice Requires="p14">
      <p:transition spd="med" p14:dur="700" advClick="0" advTm="56294">
        <p:fade/>
      </p:transition>
    </mc:Choice>
    <mc:Fallback xmlns="">
      <p:transition spd="med" advClick="0" advTm="5629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Observable Behaviors and the Glossary</a:t>
            </a:r>
          </a:p>
        </p:txBody>
      </p:sp>
      <p:pic>
        <p:nvPicPr>
          <p:cNvPr id="5" name="Picture 4" descr="Image of Observable Behavior R5; an accessible version of this document is available on the TELPAS Alternate webpage of the TEA website&#10;https://tea.texas.gov/student.assessment/telpasalt/#Alt" title="Observable Behavi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52" y="1255682"/>
            <a:ext cx="9500450" cy="2004922"/>
          </a:xfrm>
          <a:prstGeom prst="rect">
            <a:avLst/>
          </a:prstGeom>
        </p:spPr>
      </p:pic>
      <p:sp>
        <p:nvSpPr>
          <p:cNvPr id="10" name="Content Placeholder 9">
            <a:extLst>
              <a:ext uri="{FF2B5EF4-FFF2-40B4-BE49-F238E27FC236}">
                <a16:creationId xmlns:a16="http://schemas.microsoft.com/office/drawing/2014/main" id="{130DF47A-CC26-C649-8D4E-30CDBEEF2F95}"/>
              </a:ext>
            </a:extLst>
          </p:cNvPr>
          <p:cNvSpPr>
            <a:spLocks noGrp="1"/>
          </p:cNvSpPr>
          <p:nvPr>
            <p:ph idx="13"/>
          </p:nvPr>
        </p:nvSpPr>
        <p:spPr>
          <a:xfrm>
            <a:off x="203400" y="3429481"/>
            <a:ext cx="4726946" cy="3016211"/>
          </a:xfrm>
        </p:spPr>
        <p:txBody>
          <a:bodyPr>
            <a:noAutofit/>
          </a:bodyPr>
          <a:lstStyle/>
          <a:p>
            <a:pPr>
              <a:lnSpc>
                <a:spcPts val="2300"/>
              </a:lnSpc>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You may discover vocabulary in the Observable Behaviors that might be used in a way that differs from common classroom usage. </a:t>
            </a:r>
          </a:p>
          <a:p>
            <a:pPr>
              <a:lnSpc>
                <a:spcPts val="2300"/>
              </a:lnSpc>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The TELPAS Alternate Test Administrator Manual includes a glossary with terms specific to this assessment that may assist you. </a:t>
            </a:r>
          </a:p>
        </p:txBody>
      </p:sp>
      <p:pic>
        <p:nvPicPr>
          <p:cNvPr id="6" name="Picture 5" descr="Image of a single entry from the TELPAS Alternate glossay showing the definition of &quot;cloze&quot;; an accessible version of the glossary can be found in the TELPAS Alternate Test Administrator Manual at https://tea.texas.gov/student.assessment/telpasalt/#Alt" title="glossary entry"/>
          <p:cNvPicPr>
            <a:picLocks noChangeAspect="1"/>
          </p:cNvPicPr>
          <p:nvPr/>
        </p:nvPicPr>
        <p:blipFill>
          <a:blip r:embed="rId5"/>
          <a:stretch>
            <a:fillRect/>
          </a:stretch>
        </p:blipFill>
        <p:spPr>
          <a:xfrm>
            <a:off x="4984588" y="3562131"/>
            <a:ext cx="7004011" cy="1504140"/>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pPr/>
              <a:t>6</a:t>
            </a:fld>
            <a:endParaRPr lang="en-US" dirty="0"/>
          </a:p>
        </p:txBody>
      </p:sp>
    </p:spTree>
    <p:custDataLst>
      <p:tags r:id="rId1"/>
    </p:custDataLst>
    <p:extLst>
      <p:ext uri="{BB962C8B-B14F-4D97-AF65-F5344CB8AC3E}">
        <p14:creationId xmlns:p14="http://schemas.microsoft.com/office/powerpoint/2010/main" val="3233012393"/>
      </p:ext>
    </p:extLst>
  </p:cSld>
  <p:clrMapOvr>
    <a:masterClrMapping/>
  </p:clrMapOvr>
  <mc:AlternateContent xmlns:mc="http://schemas.openxmlformats.org/markup-compatibility/2006" xmlns:p14="http://schemas.microsoft.com/office/powerpoint/2010/main">
    <mc:Choice Requires="p14">
      <p:transition spd="med" p14:dur="700" advClick="0" advTm="32733">
        <p:fade/>
      </p:transition>
    </mc:Choice>
    <mc:Fallback xmlns="">
      <p:transition spd="med" advClick="0" advTm="32733">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F5CAC"/>
                </a:solidFill>
              </a:rPr>
              <a:t>Observable Behaviors with Classroom Examples</a:t>
            </a:r>
          </a:p>
        </p:txBody>
      </p:sp>
      <p:sp>
        <p:nvSpPr>
          <p:cNvPr id="3" name="Content Placeholder 2"/>
          <p:cNvSpPr>
            <a:spLocks noGrp="1"/>
          </p:cNvSpPr>
          <p:nvPr>
            <p:ph idx="13"/>
          </p:nvPr>
        </p:nvSpPr>
        <p:spPr>
          <a:xfrm>
            <a:off x="114632" y="1706360"/>
            <a:ext cx="3686092" cy="4302459"/>
          </a:xfrm>
        </p:spPr>
        <p:txBody>
          <a:bodyPr>
            <a:normAutofit/>
          </a:bodyPr>
          <a:lstStyle/>
          <a:p>
            <a:pPr>
              <a:lnSpc>
                <a:spcPts val="2300"/>
              </a:lnSpc>
              <a:spcAft>
                <a:spcPts val="600"/>
              </a:spcAft>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Texas teachers developed classroom examples to help test administrators better understand the descriptions of student performance for each Observable Behavior.</a:t>
            </a:r>
          </a:p>
          <a:p>
            <a:pPr>
              <a:lnSpc>
                <a:spcPts val="2300"/>
              </a:lnSpc>
              <a:buClr>
                <a:schemeClr val="accent2"/>
              </a:buClr>
              <a:buFont typeface="Wingdings" panose="05000000000000000000" pitchFamily="2" charset="2"/>
              <a:buChar cha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Elementary and secondary examples describe </a:t>
            </a:r>
            <a:r>
              <a:rPr lang="en-US" sz="2000" i="1" dirty="0">
                <a:latin typeface="Open Sans SemiBold" panose="020B0706030804020204" pitchFamily="34" charset="0"/>
                <a:ea typeface="Open Sans SemiBold" panose="020B0706030804020204" pitchFamily="34" charset="0"/>
                <a:cs typeface="Open Sans SemiBold" panose="020B0706030804020204" pitchFamily="34" charset="0"/>
              </a:rPr>
              <a:t>one</a:t>
            </a: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 way that students could demonstrate each skill across the five levels of proficiency.</a:t>
            </a:r>
          </a:p>
        </p:txBody>
      </p:sp>
      <p:pic>
        <p:nvPicPr>
          <p:cNvPr id="7" name="Picture 6" descr="Image of the Observable Behavior and classroom examples for R4; an accessible version of the Observable Behaviors and classroom examples is available on the TELPAS Alternate page of the TEA website at https://tea.texas.gov/student.assessment/telpasalt/#Alt&#10;" title="Observable Behavior R4 with examples"/>
          <p:cNvPicPr>
            <a:picLocks noChangeAspect="1"/>
          </p:cNvPicPr>
          <p:nvPr/>
        </p:nvPicPr>
        <p:blipFill>
          <a:blip r:embed="rId4"/>
          <a:stretch>
            <a:fillRect/>
          </a:stretch>
        </p:blipFill>
        <p:spPr>
          <a:xfrm>
            <a:off x="3720400" y="1582846"/>
            <a:ext cx="8356967" cy="4460054"/>
          </a:xfrm>
          <a:prstGeom prst="rect">
            <a:avLst/>
          </a:prstGeom>
        </p:spPr>
      </p:pic>
      <p:sp>
        <p:nvSpPr>
          <p:cNvPr id="17" name="Text Placeholder 16">
            <a:extLst>
              <a:ext uri="{FF2B5EF4-FFF2-40B4-BE49-F238E27FC236}">
                <a16:creationId xmlns:a16="http://schemas.microsoft.com/office/drawing/2014/main" id="{5234E64E-6C18-7643-A0BC-723C53CBF5C3}"/>
              </a:ext>
            </a:extLst>
          </p:cNvPr>
          <p:cNvSpPr>
            <a:spLocks noGrp="1"/>
          </p:cNvSpPr>
          <p:nvPr>
            <p:ph type="body" sz="quarter" idx="14"/>
          </p:nvPr>
        </p:nvSpPr>
        <p:spPr>
          <a:xfrm>
            <a:off x="806396" y="6186488"/>
            <a:ext cx="10866120" cy="261937"/>
          </a:xfrm>
        </p:spPr>
        <p: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sz="1200" dirty="0">
                <a:latin typeface="Open Sans" panose="020B0606030504020204" pitchFamily="34" charset="0"/>
                <a:ea typeface="Open Sans" panose="020B0606030504020204" pitchFamily="34" charset="0"/>
                <a:cs typeface="Open Sans" panose="020B0606030504020204" pitchFamily="34" charset="0"/>
                <a:hlinkClick r:id="rId5"/>
              </a:rPr>
              <a:t>https://tea.texas.gov/student.assessment/telpasalt/#Alt</a:t>
            </a:r>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custDataLst>
      <p:tags r:id="rId1"/>
    </p:custDataLst>
    <p:extLst>
      <p:ext uri="{BB962C8B-B14F-4D97-AF65-F5344CB8AC3E}">
        <p14:creationId xmlns:p14="http://schemas.microsoft.com/office/powerpoint/2010/main" val="637112202"/>
      </p:ext>
    </p:extLst>
  </p:cSld>
  <p:clrMapOvr>
    <a:masterClrMapping/>
  </p:clrMapOvr>
  <mc:AlternateContent xmlns:mc="http://schemas.openxmlformats.org/markup-compatibility/2006" xmlns:p14="http://schemas.microsoft.com/office/powerpoint/2010/main">
    <mc:Choice Requires="p14">
      <p:transition spd="med" p14:dur="700" advClick="0" advTm="50156">
        <p:fade/>
      </p:transition>
    </mc:Choice>
    <mc:Fallback xmlns="">
      <p:transition spd="med" advClick="0" advTm="5015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349515"/>
            <a:ext cx="7036981" cy="710206"/>
          </a:xfrm>
        </p:spPr>
        <p:txBody>
          <a:bodyPr>
            <a:normAutofit/>
          </a:bodyPr>
          <a:lstStyle/>
          <a:p>
            <a:pPr algn="ctr"/>
            <a:r>
              <a:rPr lang="en-US" dirty="0">
                <a:solidFill>
                  <a:srgbClr val="2F5CAC"/>
                </a:solidFill>
              </a:rPr>
              <a:t>Using the Classroom Examples</a:t>
            </a:r>
          </a:p>
        </p:txBody>
      </p:sp>
      <p:sp>
        <p:nvSpPr>
          <p:cNvPr id="3" name="Content Placeholder 2"/>
          <p:cNvSpPr>
            <a:spLocks noGrp="1"/>
          </p:cNvSpPr>
          <p:nvPr>
            <p:ph idx="13"/>
          </p:nvPr>
        </p:nvSpPr>
        <p:spPr>
          <a:xfrm>
            <a:off x="683012" y="1463040"/>
            <a:ext cx="10825976" cy="4879394"/>
          </a:xfrm>
        </p:spPr>
        <p:txBody>
          <a:bodyPr>
            <a:normAutofit/>
          </a:bodyPr>
          <a:lstStyle/>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purpose of each example is to illustrate how a student </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could</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demonstrate the skill at each proficiency level.</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There are many other classroom activities that could be used as examples for the Observable Behaviors.</a:t>
            </a:r>
            <a:endParaRPr lang="en-US" sz="2400" b="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Teachers are encouraged to use their own activities in the regular classroom setting when determining a student’s ability to understand and use English.</a:t>
            </a: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custDataLst>
      <p:tags r:id="rId1"/>
    </p:custDataLst>
    <p:extLst>
      <p:ext uri="{BB962C8B-B14F-4D97-AF65-F5344CB8AC3E}">
        <p14:creationId xmlns:p14="http://schemas.microsoft.com/office/powerpoint/2010/main" val="284390482"/>
      </p:ext>
    </p:extLst>
  </p:cSld>
  <p:clrMapOvr>
    <a:masterClrMapping/>
  </p:clrMapOvr>
  <mc:AlternateContent xmlns:mc="http://schemas.openxmlformats.org/markup-compatibility/2006" xmlns:p14="http://schemas.microsoft.com/office/powerpoint/2010/main">
    <mc:Choice Requires="p14">
      <p:transition spd="med" p14:dur="700" advClick="0" advTm="42109">
        <p:fade/>
      </p:transition>
    </mc:Choice>
    <mc:Fallback xmlns="">
      <p:transition spd="med" advClick="0" advTm="4210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70167" y="136525"/>
            <a:ext cx="10300771" cy="914400"/>
          </a:xfrm>
        </p:spPr>
        <p:txBody>
          <a:bodyPr>
            <a:noAutofit/>
          </a:bodyPr>
          <a:lstStyle/>
          <a:p>
            <a:pPr>
              <a:defRPr/>
            </a:pPr>
            <a:r>
              <a:rPr lang="en-US" sz="3400" dirty="0">
                <a:solidFill>
                  <a:srgbClr val="2F5CAC"/>
                </a:solidFill>
              </a:rPr>
              <a:t>Observable Behavior R1. Understanding Letter-Sound Relationships with Classroom Examples</a:t>
            </a:r>
          </a:p>
        </p:txBody>
      </p:sp>
      <p:pic>
        <p:nvPicPr>
          <p:cNvPr id="2" name="Picture 1" descr="Image of Observable Behavior R1;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460360" y="1295897"/>
            <a:ext cx="9058275" cy="1952625"/>
          </a:xfrm>
          <a:prstGeom prst="rect">
            <a:avLst/>
          </a:prstGeom>
        </p:spPr>
      </p:pic>
      <p:graphicFrame>
        <p:nvGraphicFramePr>
          <p:cNvPr id="7" name="Table 6" descr="Image of classroom example R1;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388182100"/>
              </p:ext>
            </p:extLst>
          </p:nvPr>
        </p:nvGraphicFramePr>
        <p:xfrm>
          <a:off x="1645112" y="3270373"/>
          <a:ext cx="9790396" cy="2579363"/>
        </p:xfrm>
        <a:graphic>
          <a:graphicData uri="http://schemas.openxmlformats.org/drawingml/2006/table">
            <a:tbl>
              <a:tblPr firstRow="1" bandRow="1">
                <a:tableStyleId>{D7AC3CCA-C797-4891-BE02-D94E43425B78}</a:tableStyleId>
              </a:tblPr>
              <a:tblGrid>
                <a:gridCol w="1272938">
                  <a:extLst>
                    <a:ext uri="{9D8B030D-6E8A-4147-A177-3AD203B41FA5}">
                      <a16:colId xmlns:a16="http://schemas.microsoft.com/office/drawing/2014/main" val="20000"/>
                    </a:ext>
                  </a:extLst>
                </a:gridCol>
                <a:gridCol w="1720051">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40665">
                  <a:extLst>
                    <a:ext uri="{9D8B030D-6E8A-4147-A177-3AD203B41FA5}">
                      <a16:colId xmlns:a16="http://schemas.microsoft.com/office/drawing/2014/main" val="20004"/>
                    </a:ext>
                  </a:extLst>
                </a:gridCol>
                <a:gridCol w="1652530">
                  <a:extLst>
                    <a:ext uri="{9D8B030D-6E8A-4147-A177-3AD203B41FA5}">
                      <a16:colId xmlns:a16="http://schemas.microsoft.com/office/drawing/2014/main" val="20005"/>
                    </a:ext>
                  </a:extLst>
                </a:gridCol>
              </a:tblGrid>
              <a:tr h="1378525">
                <a:tc>
                  <a:txBody>
                    <a:bodyPr/>
                    <a:lstStyle/>
                    <a:p>
                      <a:r>
                        <a:rPr lang="en-US" dirty="0"/>
                        <a:t>Elementary</a:t>
                      </a:r>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shows no response when teacher matches the letter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c</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 to the word/picture card “cat.”</a:t>
                      </a:r>
                    </a:p>
                    <a:p>
                      <a:pPr marL="0" algn="l" defTabSz="914400" rtl="0" eaLnBrk="1" fontAlgn="t" latinLnBrk="0" hangingPunct="1">
                        <a:spcBef>
                          <a:spcPts val="0"/>
                        </a:spcBef>
                        <a:spcAft>
                          <a:spcPts val="0"/>
                        </a:spcAft>
                      </a:pP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After teacher modeling, student selects two cards that begin with the same letter. </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shows student a ball and asks “What sound does this start with?” Student indicates the sound for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b</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shows student word/picture cards for “green” and “grape.” Teacher asks what sound the words on the card make. Student indicates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gr</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76200" marR="76200" marT="76200" marB="76200">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shows student word/picture cards for “shop” and “shoe.” Teacher asks what sound the words on the card make. Student indicates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sh</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0"/>
                  </a:ext>
                </a:extLst>
              </a:tr>
              <a:tr h="1200838">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attends to the teacher matching the letter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b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to the word “broccoli” on a shopping list.</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Given an item on the shopping list, student locates other items on the list beginning with the same sound.</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Provided with a picture or object from a shopping list, student produces the initial letter sound.</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Provided with a shopping list picture or object beginning with a consonant blend, student produces the initial consonant blend sound.</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Provided with a shopping list picture or object beginning with a digraph, student produces the initial diagraph sound.</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a:xfrm>
            <a:off x="8692308" y="6529137"/>
            <a:ext cx="2743200" cy="192338"/>
          </a:xfrm>
        </p:spPr>
        <p:txBody>
          <a:bodyPr/>
          <a:lstStyle/>
          <a:p>
            <a:pPr>
              <a:defRPr/>
            </a:pPr>
            <a:fld id="{A48C7297-81B2-4ACD-8710-A20718F7D03B}" type="slidenum">
              <a:rPr lang="en-US" altLang="en-US">
                <a:solidFill>
                  <a:schemeClr val="bg1"/>
                </a:solidFill>
                <a:latin typeface="+mj-lt"/>
              </a:rPr>
              <a:pPr>
                <a:defRPr/>
              </a:pPr>
              <a:t>9</a:t>
            </a:fld>
            <a:endParaRPr lang="en-US" altLang="en-US" dirty="0">
              <a:solidFill>
                <a:schemeClr val="bg1"/>
              </a:solidFill>
              <a:latin typeface="+mj-lt"/>
            </a:endParaRPr>
          </a:p>
        </p:txBody>
      </p:sp>
    </p:spTree>
    <p:custDataLst>
      <p:tags r:id="rId1"/>
    </p:custDataLst>
    <p:extLst>
      <p:ext uri="{BB962C8B-B14F-4D97-AF65-F5344CB8AC3E}">
        <p14:creationId xmlns:p14="http://schemas.microsoft.com/office/powerpoint/2010/main" val="2383387920"/>
      </p:ext>
    </p:extLst>
  </p:cSld>
  <p:clrMapOvr>
    <a:masterClrMapping/>
  </p:clrMapOvr>
  <mc:AlternateContent xmlns:mc="http://schemas.openxmlformats.org/markup-compatibility/2006" xmlns:p14="http://schemas.microsoft.com/office/powerpoint/2010/main">
    <mc:Choice Requires="p14">
      <p:transition spd="med" p14:dur="700" advClick="0" advTm="44572">
        <p:fade/>
      </p:transition>
    </mc:Choice>
    <mc:Fallback xmlns="">
      <p:transition spd="med" advClick="0" advTm="44572">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6AC38801-CF45-4A21-8459-62619EB51243}"/>
  <p:tag name="ISPRING_RESOURCE_FOLDER" val="C:\Users\marimi\Desktop\Texas\2021-2022 Texas\TELPAS Alternate 2022\TELPAS Alt Reading\2022_telpasalternatereadingdomain_final script\"/>
  <p:tag name="ISPRING_PRESENTATION_PATH" val="C:\Users\marimi\Desktop\Texas\2021-2022 Texas\TELPAS Alternate 2022\TELPAS Alt Reading\2022_telpasalternatereadingdomain_final script.pptx"/>
  <p:tag name="ISPRING_PROJECT_VERSION" val="9.3"/>
  <p:tag name="ISPRING_PROJECT_FOLDER_UPDATED" val="1"/>
  <p:tag name="ISPRING_SCREEN_RECS_UPDATED" val="C:\Users\marimi\Desktop\Texas\2021-2022 Texas\TELPAS Alternate 2022\TELPAS Alt Reading\2022_telpasalternatereadingdomain_final script\"/>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telpasalternatereadingdomain_final script"/>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kakF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KRqQ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CkakF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CkakFTfPCGHnQDAACnDAAAIQAAAHVuaXZlcnNhbC9mbGFzaF9za2luX3NldHRpbmdzLnhtbJVX227iMBB971dE7HvZUnZppRCJ20rVdlu0IN4NGcDCsSPbocvf7zh2EgeSQosq4Zlz7Lkcj9tQHSgPjiAVFXzY6XWiuyAIN5mUwPUSkpQRDQEnCQw7y9nrfLQIRkyD5GjudC1YMCEXoDXlO2UshS2g8bCzzrQW/H4juMYd77mQCWGd6Nuv/Cfs5shrLIEB3srZkg1Ux/zoPY2nN1HcGf3xYDp5biNsRJISfnoVO3G/JpvDToqMxya0R/Npo+1PKUhG+eFqRIwq/aIhqcU0e5j1Zr3bKKkEpcCE9Dwd9UY/r7IYWQMrsx/0n/qjGznVUZ835ox2pIrqnDboDR4H/TZaSnZQL/JkNn2YPrbjOe5e78qncVmChn/6auZ4DU4gv7S5SLP0KxpJpdiZgp5xBuZzlcMEifH6IWH6bD5XCSYhc9BVQSpGY2yDkLGV4nfzaQO31dJ99YdEaO62FGxumnA2PYxC1gwiLTMIu8XK+tRefLxnGi8TRFvCFAJ8UwWaY4Zzkqlim7qtwv2FD8pjD+QMFWIlWJbAxMbrAev2Cj+ZjPO54kFLkxefhOMFzjNWyDes6gXSM1bIhWnWO2enC/i5x3IKOYyJ6+XnxUcvcILLolzFqvCak17NJVfe0c5QYBIRQ5SrakkTME0Lu7nNhtS9iCnk5Eh3ROMD9cfg1qc8GRV2zxxOaM2yCjXVDJrUthGZVBgMulcuWyesBo+l2HdDjfQrbHWBrhurppjHwi+HWdZ17jY4Np1R1s2uA41PybCTEHkAuRSCqU7geHj98BD7KF8yzLDGpxTkC98Kj5Of3UbiQoO6FSzsFbwVTrQmm32CMbWlUJbUdra5gaE7tqmzPEvWIGcoCAqFIus2i9vT3Z7hr15R+IC4TmhxWqbe43ac0FLwnsEpAIjc7Iv+24X1JBnTlMERipniGfKE2zILFcq/KV8jLye/Sm9f0KObQJVO/AlbdzQQVhhVM8N6rs92TdYqz6s2UIrRXoVcG/bFkDRS9U+3Biek2s7obyogtqpWTZJpsdBEFsWs1i55coQRp0k+gNChS8k0eSyHCZG6suTOIuALexWCebPKzcoMGzxtFDNmo14TJfecz9gl3s6I0cT8jeaP2Nx+5z0Cv+G0FkTGbyWk9io0uC0b08RnM5/YOOuTVIddz2T7U3YCv+M/KNF/UEsDBBQAAgAIAKRqQV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pGpB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CkakFT1cIavGsAAABvAAAAHAAAAHVuaXZlcnNhbC9sb2NhbF9zZXR0aW5ncy54bWwNyrEKwkAMgOG9TxGya+3m0GvpoFMRoecDhDaUQi6RuyD69t728/P14zcJfDiXwzRgd74gsK62HboHfMX76YpQnHQjMeWAagjj0PRiK8nC7hUWeAv9OEdONZwflKqMt/k5LTCJc9Z6sR2aP1BLAwQUAAIACAClakF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KZqQVMM4l9nTwAAAGwAAAAbAAAAdW5pdmVyc2FsL3VuaXZlcnNhbC5wbmcueG1ss7GvyM1RKEstKs7Mz7NVMtQzULK34+WyKShKLctMLVeosFUysjTQM4AAJYVKoBojBLc8M6UkAyhkYG6OEMxIzUzPKLFVsjCwgAvqAw0FAFBLAQIAABQAAgAIAHBIFk82YVgCRwMAAOEJAAAUAAAAAAAAAAEAAAAAAAAAAAB1bml2ZXJzYWwvcGxheWVyLnhtbFBLAQIAABQAAgAIAKRqQVOQSSYlKAUAAPYTAAAdAAAAAAAAAAEAAAAAAHkDAAB1bml2ZXJzYWwvY29tbW9uX21lc3NhZ2VzLmxuZ1BLAQIAABQAAgAIAKRqQVNzanLmpQAAAIIBAAAuAAAAAAAAAAEAAAAAANwIAAB1bml2ZXJzYWwvcGxheWJhY2tfYW5kX25hdmlnYXRpb25fc2V0dGluZ3MueG1sUEsBAgAAFAACAAgApGpBU3na1VmABAAA2xYAACcAAAAAAAAAAQAAAAAAzQkAAHVuaXZlcnNhbC9mbGFzaF9wdWJsaXNoaW5nX3NldHRpbmdzLnhtbFBLAQIAABQAAgAIAKRqQVN88IYedAMAAKcMAAAhAAAAAAAAAAEAAAAAAJIOAAB1bml2ZXJzYWwvZmxhc2hfc2tpbl9zZXR0aW5ncy54bWxQSwECAAAUAAIACACkakFTseWwL3oEAABlFgAAJgAAAAAAAAABAAAAAABFEgAAdW5pdmVyc2FsL2h0bWxfcHVibGlzaGluZ19zZXR0aW5ncy54bWxQSwECAAAUAAIACACkakFTTiTOTLEBAABnBgAAHwAAAAAAAAABAAAAAAADFwAAdW5pdmVyc2FsL2h0bWxfc2tpbl9zZXR0aW5ncy5qc1BLAQIAABQAAgAIAKRqQVPVwhq8awAAAG8AAAAcAAAAAAAAAAEAAAAAAPEYAAB1bml2ZXJzYWwvbG9jYWxfc2V0dGluZ3MueG1sUEsBAgAAFAACAAgApWpBU1tzVfMBLwAAkFcAABcAAAAAAAAAAAAAAAAAlhkAAHVuaXZlcnNhbC91bml2ZXJzYWwucG5nUEsBAgAAFAACAAgApmpBUwziX2dPAAAAbAAAABsAAAAAAAAAAQAAAAAAzEgAAHVuaXZlcnNhbC91bml2ZXJzYWwucG5nLnhtbFBLBQYAAAAACgAKAAYDAABUSQAAAAA="/>
  <p:tag name="ISPRING_CURRENT_PLAYER_ID" val="universal"/>
  <p:tag name="ISPRING_FIRST_PUBLISH" val="1"/>
  <p:tag name="FLASHSPRING_ZOOM_TAG" val="79"/>
  <p:tag name="ISPRING_PRESENTATION_INFO_2" val="&lt;?xml version=&quot;1.0&quot; encoding=&quot;UTF-8&quot; standalone=&quot;no&quot; ?&gt;&#10;&lt;presentation2&gt;&#10;&#10;  &lt;slides&gt;&#10;    &lt;slide id=&quot;{BF086506-571F-49F1-9AC3-EDE57A37DC2B}&quot; pptId=&quot;256&quot;/&gt;&#10;    &lt;slide id=&quot;{5FE812E4-9A02-4A22-9DA8-CA6D26CBAC90}&quot; pptId=&quot;258&quot;/&gt;&#10;    &lt;slide id=&quot;{163146D8-5B77-4DB7-96F5-BE2D5D6ED0D0}&quot; pptId=&quot;300&quot;/&gt;&#10;    &lt;slide id=&quot;{174C8180-EFFA-4B08-B4A2-E7C0D2412642}&quot; pptId=&quot;301&quot;/&gt;&#10;    &lt;slide id=&quot;{5CEEFD3F-384B-46C2-8B21-781BD5D69754}&quot; pptId=&quot;261&quot;/&gt;&#10;    &lt;slide id=&quot;{26E03160-22A0-4304-8823-50E76182A168}&quot; pptId=&quot;262&quot;/&gt;&#10;    &lt;slide id=&quot;{A66453EA-BD0D-42AF-A4F4-E32304E0B0A6}&quot; pptId=&quot;283&quot;/&gt;&#10;    &lt;slide id=&quot;{61515695-8C69-49CB-BC4F-E466C6C0BA5D}&quot; pptId=&quot;280&quot;/&gt;&#10;    &lt;slide id=&quot;{5AAE2490-8589-446B-B7D2-68B77DF1FF27}&quot; pptId=&quot;308&quot;/&gt;&#10;    &lt;slide id=&quot;{A082EC72-C868-4F38-963F-4C3EFE0294DC}&quot; pptId=&quot;309&quot;/&gt;&#10;    &lt;slide id=&quot;{934D03C2-C4E4-4588-91F9-1E1D002A4972}&quot; pptId=&quot;310&quot;/&gt;&#10;    &lt;slide id=&quot;{B57536CB-B9C0-4DF5-85BC-BB040F05A530}&quot; pptId=&quot;311&quot;/&gt;&#10;    &lt;slide id=&quot;{5878CBDF-51FB-4A07-9466-3AC33C2E2EDA}&quot; pptId=&quot;312&quot;/&gt;&#10;    &lt;slide id=&quot;{CC123D52-69F3-42C4-AC74-1AA96E72DD14}&quot; pptId=&quot;313&quot;/&gt;&#10;    &lt;slide id=&quot;{3757C8FA-D468-4796-81E7-B9EAB14CF9E6}&quot; pptId=&quot;314&quot;/&gt;&#10;    &lt;slide id=&quot;{A43857F4-1D2A-422F-9B03-B4281F300932}&quot; pptId=&quot;315&quot;/&gt;&#10;    &lt;slide id=&quot;{DB526CF5-D8B6-4BB5-A852-5AF40956CFDC}&quot; pptId=&quot;316&quot;/&gt;&#10;    &lt;slide id=&quot;{A69A73F2-D54D-4E74-92B3-E259C49D03CA}&quot; pptId=&quot;317&quot;/&gt;&#10;    &lt;slide id=&quot;{E7ABB1E6-8F84-4E8E-8741-B130D902729E}&quot; pptId=&quot;318&quot;/&gt;&#10;    &lt;slide id=&quot;{68308FF1-CE24-4435-9310-6859F81625B3}&quot; pptId=&quot;297&quot;/&gt;&#10;    &lt;slide id=&quot;{FF8D21D3-DDF6-482F-A40F-64DE4A14CF30}&quot; pptId=&quot;282&quot;/&gt;&#10;    &lt;slide id=&quot;{D88E5455-F919-4468-B260-B97523C7CF53}&quot; pptId=&quot;302&quot;/&gt;&#10;    &lt;slide id=&quot;{E5B445E9-A599-442F-8F22-7A4BD22FFBD9}&quot; pptId=&quot;303&quot;/&gt;&#10;    &lt;slide id=&quot;{03E1557F-8BA9-4287-9104-BF429C927F8A}&quot; pptId=&quot;306&quot;/&gt;&#10;    &lt;slide id=&quot;{B1AB732A-CA76-49A3-8766-F99625E99FF7}&quot; pptId=&quot;307&quot;/&gt;&#10;    &lt;slide id=&quot;{E9359DA2-8D23-450B-93A0-D5DC77FF14D8}&quot; pptId=&quot;277&quot;/&gt;&#10;    &lt;slide id=&quot;{F1DEC6C4-4B50-4FB3-ACDD-B1A0834FDFA5}&quot; pptId=&quot;274&quot;/&gt;&#10;    &lt;slide id=&quot;{9537DCDF-B3E2-47E1-96BC-6A5B826A8464}&quot; pptId=&quot;295&quot;/&gt;&#10;    &lt;slide id=&quot;{E27EECF6-9D89-4629-9F4D-F3A7340F1F21}&quot; pptId=&quot;296&quot;/&gt;&#10;    &lt;slide id=&quot;{56487746-BC1C-4492-8FC9-D99A3F4A6D10}&quot; pptId=&quot;319&quot;/&gt;&#10;    &lt;slide id=&quot;{C43D6A47-3BE0-45C3-B6E8-476C363D8527}&quot; pptId=&quot;298&quot;/&gt;&#10;  &lt;/slides&gt;&#10;&#10;  &lt;narration&gt;&#10;    &lt;audioTracks&gt;&#10;      &lt;audioTrack muted=&quot;false&quot; name=&quot;Audio 1&quot; resource=&quot;c160bc28&quot; slideId=&quot;{BF086506-571F-49F1-9AC3-EDE57A37DC2B}&quot; startTime=&quot;0&quot; volume=&quot;1&quot;&gt;&#10;        &lt;audio channels=&quot;1&quot; format=&quot;s16&quot; sampleRate=&quot;44100&quot;/&gt;&#10;      &lt;/audioTrack&gt;&#10;      &lt;audioTrack muted=&quot;false&quot; name=&quot;Audio 2&quot; resource=&quot;4fc0b23d&quot; slideId=&quot;{26E03160-22A0-4304-8823-50E76182A168}&quot; startTime=&quot;1&quot; stepIndex=&quot;0&quot; volume=&quot;1&quot;&gt;&#10;        &lt;audio channels=&quot;1&quot; format=&quot;s16&quot; sampleRate=&quot;44100&quot;/&gt;&#10;      &lt;/audioTrack&gt;&#10;      &lt;audioTrack muted=&quot;false&quot; name=&quot;Audio 3&quot; resource=&quot;5dade6b4&quot; slideId=&quot;{5AAE2490-8589-446B-B7D2-68B77DF1FF27}&quot; startTime=&quot;0&quot; stepIndex=&quot;0&quot; volume=&quot;1&quot;&gt;&#10;        &lt;audio channels=&quot;1&quot; format=&quot;s16&quot; sampleRate=&quot;44100&quot;/&gt;&#10;      &lt;/audioTrack&gt;&#10;      &lt;audioTrack muted=&quot;false&quot; name=&quot;Audio 4&quot; resource=&quot;ee61c3df&quot; slideId=&quot;{A082EC72-C868-4F38-963F-4C3EFE0294DC}&quot; startTime=&quot;1&quot; stepIndex=&quot;0&quot; volume=&quot;1&quot;&gt;&#10;        &lt;audio channels=&quot;1&quot; format=&quot;s16&quot; sampleRate=&quot;44100&quot;/&gt;&#10;      &lt;/audioTrack&gt;&#10;      &lt;audioTrack muted=&quot;false&quot; name=&quot;Audio 5&quot; resource=&quot;470a1298&quot; slideId=&quot;{03E1557F-8BA9-4287-9104-BF429C927F8A}&quot; startTime=&quot;673&quot; volume=&quot;1&quot;&gt;&#10;        &lt;audio channels=&quot;1&quot; format=&quot;s16&quot; sampleRate=&quot;44100&quot;/&gt;&#10;      &lt;/audioTrack&gt;&#10;      &lt;audioTrack muted=&quot;false&quot; name=&quot;Audio 6&quot; resource=&quot;8b346b04&quot; slideId=&quot;{B1AB732A-CA76-49A3-8766-F99625E99FF7}&quot; startTime=&quot;1&quot; stepIndex=&quot;0&quot; volume=&quot;1&quot;&gt;&#10;        &lt;audio channels=&quot;1&quot; format=&quot;s16&quot; sampleRate=&quot;44100&quot;/&gt;&#10;      &lt;/audioTrack&gt;&#10;      &lt;audioTrack muted=&quot;false&quot; name=&quot;Audio 7&quot; resource=&quot;9368e57a&quot; slideId=&quot;{F1DEC6C4-4B50-4FB3-ACDD-B1A0834FDFA5}&quot; startTime=&quot;0&quot; stepIndex=&quot;0&quot; volume=&quot;1&quot;&gt;&#10;        &lt;audio channels=&quot;1&quot; format=&quot;s16&quot; sampleRate=&quot;44100&quot;/&gt;&#10;      &lt;/audioTrack&gt;&#10;      &lt;audioTrack muted=&quot;false&quot; name=&quot;Audio 8&quot; resource=&quot;cd240d9b&quot; slideId=&quot;{E27EECF6-9D89-4629-9F4D-F3A7340F1F21}&quot; startTime=&quot;1&quot; stepIndex=&quot;0&quot; volume=&quot;1&quot;&gt;&#10;        &lt;audio channels=&quot;1&quot; format=&quot;s16&quot; sampleRate=&quot;44100&quot;/&gt;&#10;      &lt;/audioTrack&gt;&#10;      &lt;audioTrack muted=&quot;false&quot; name=&quot;Contact Info&quot; resource=&quot;cb4a64ae&quot; slideId=&quot;{56487746-BC1C-4492-8FC9-D99A3F4A6D10}&quot; startTime=&quot;0&quot; stepIndex=&quot;0&quot; volume=&quot;1&quot;&gt;&#10;        &lt;audio channels=&quot;1&quot; format=&quot;fltp&quot; sampleRate=&quot;44100&quot;/&gt;&#10;      &lt;/audioTrack&gt;&#10;      &lt;audioTrack muted=&quot;false&quot; name=&quot;Disclaimer&quot; resource=&quot;cc241704&quot; slideId=&quot;{C43D6A47-3BE0-45C3-B6E8-476C363D8527}&quot; startTime=&quot;0&quot; stepIndex=&quot;0&quot; volume=&quot;1&quot;&gt;&#10;        &lt;audio channels=&quot;1&quot; format=&quot;fltp&quot; sampleRate=&quot;44100&quot;/&gt;&#10;      &lt;/audioTrack&gt;&#10;      &lt;audioTrack muted=&quot;false&quot; name=&quot;Alternate PLDs&quot; resource=&quot;dc8e5e02&quot; slideId=&quot;{163146D8-5B77-4DB7-96F5-BE2D5D6ED0D0}&quot; startTime=&quot;0&quot; stepIndex=&quot;0&quot; volume=&quot;1&quot;&gt;&#10;        &lt;audio channels=&quot;1&quot; format=&quot;fltp&quot; sampleRate=&quot;44100&quot;/&gt;&#10;      &lt;/audioTrack&gt;&#10;      &lt;audioTrack muted=&quot;false&quot; name=&quot;What are Observable Behaviors&quot; resource=&quot;060c4121&quot; slideId=&quot;{5CEEFD3F-384B-46C2-8B21-781BD5D69754}&quot; startTime=&quot;0&quot; stepIndex=&quot;0&quot; volume=&quot;1&quot;&gt;&#10;        &lt;audio channels=&quot;1&quot; format=&quot;fltp&quot; sampleRate=&quot;44100&quot;/&gt;&#10;      &lt;/audioTrack&gt;&#10;      &lt;audioTrack muted=&quot;false&quot; name=&quot;Using the Classroom Examples&quot; resource=&quot;7a47bd87&quot; slideId=&quot;{61515695-8C69-49CB-BC4F-E466C6C0BA5D}&quot; startTime=&quot;0&quot; stepIndex=&quot;0&quot; volume=&quot;1&quot;&gt;&#10;        &lt;audio channels=&quot;1&quot; format=&quot;fltp&quot; sampleRate=&quot;44100&quot;/&gt;&#10;      &lt;/audioTrack&gt;&#10;      &lt;audioTrack muted=&quot;false&quot; name=&quot;Additional Classroom Examples&quot; resource=&quot;2cad393f&quot; slideId=&quot;{E7ABB1E6-8F84-4E8E-8741-B130D902729E}&quot; startTime=&quot;0&quot; stepIndex=&quot;0&quot; volume=&quot;1&quot;&gt;&#10;        &lt;audio channels=&quot;1&quot; format=&quot;fltp&quot; sampleRate=&quot;44100&quot;/&gt;&#10;      &lt;/audioTrack&gt;&#10;      &lt;audioTrack muted=&quot;false&quot; name=&quot;How to Determine Student Proficiency&quot; resource=&quot;a26b0376&quot; slideId=&quot;{68308FF1-CE24-4435-9310-6859F81625B3}&quot; startTime=&quot;0&quot; stepIndex=&quot;0&quot; volume=&quot;1&quot;&gt;&#10;        &lt;audio channels=&quot;1&quot; format=&quot;fltp&quot; sampleRate=&quot;44100&quot;/&gt;&#10;      &lt;/audioTrack&gt;&#10;      &lt;audioTrack muted=&quot;false&quot; name=&quot;On the Border&quot; resource=&quot;ff8f0aef&quot; slideId=&quot;{D88E5455-F919-4468-B260-B97523C7CF53}&quot; startTime=&quot;0&quot; stepIndex=&quot;0&quot; volume=&quot;1&quot;&gt;&#10;        &lt;audio channels=&quot;1&quot; format=&quot;fltp&quot; sampleRate=&quot;44100&quot;/&gt;&#10;      &lt;/audioTrack&gt;&#10;      &lt;audioTrack muted=&quot;false&quot; name=&quot;Alternate Response Modes_4 bullets&quot; resource=&quot;ef8a7544&quot; slideId=&quot;{E9359DA2-8D23-450B-93A0-D5DC77FF14D8}&quot; startTime=&quot;0&quot; stepIndex=&quot;0&quot; volume=&quot;1&quot;&gt;&#10;        &lt;audio channels=&quot;1&quot; format=&quot;fltp&quot; sampleRate=&quot;44100&quot;/&gt;&#10;      &lt;/audioTrack&gt;&#10;      &lt;audioTrack muted=&quot;false&quot; name=&quot;Prompting vs Leading&quot; resource=&quot;ff28dc41&quot; slideId=&quot;{9537DCDF-B3E2-47E1-96BC-6A5B826A8464}&quot; startTime=&quot;0&quot; stepIndex=&quot;0&quot; volume=&quot;1&quot;&gt;&#10;        &lt;audio channels=&quot;1&quot; format=&quot;fltp&quot; sampleRate=&quot;44100&quot;/&gt;&#10;      &lt;/audioTrack&gt;&#10;      &lt;audioTrack muted=&quot;false&quot; name=&quot;Audio 9&quot; resource=&quot;7045e125&quot; slideId=&quot;{5FE812E4-9A02-4A22-9DA8-CA6D26CBAC90}&quot; startTime=&quot;0&quot; stepIndex=&quot;0&quot; volume=&quot;1&quot;&gt;&#10;        &lt;audio channels=&quot;1&quot; format=&quot;s16&quot; sampleRate=&quot;44100&quot;/&gt;&#10;      &lt;/audioTrack&gt;&#10;      &lt;audioTrack muted=&quot;false&quot; name=&quot;Audio 10&quot; resource=&quot;e644e062&quot; slideId=&quot;{163146D8-5B77-4DB7-96F5-BE2D5D6ED0D0}&quot; startTime=&quot;30769&quot; stepIndex=&quot;0&quot; volume=&quot;1&quot;&gt;&#10;        &lt;audio channels=&quot;1&quot; format=&quot;s16&quot; sampleRate=&quot;44100&quot;/&gt;&#10;      &lt;/audioTrack&gt;&#10;      &lt;audioTrack muted=&quot;false&quot; name=&quot;Audio 11&quot; resource=&quot;44ddd78c&quot; slideId=&quot;{174C8180-EFFA-4B08-B4A2-E7C0D2412642}&quot; startTime=&quot;0&quot; stepIndex=&quot;0&quot; volume=&quot;1&quot;&gt;&#10;        &lt;audio channels=&quot;1&quot; format=&quot;s16&quot; sampleRate=&quot;44100&quot;/&gt;&#10;      &lt;/audioTrack&gt;&#10;      &lt;audioTrack muted=&quot;false&quot; name=&quot;Audio 13&quot; resource=&quot;c80158dd&quot; slideId=&quot;{FF8D21D3-DDF6-482F-A40F-64DE4A14CF30}&quot; startTime=&quot;1&quot; volume=&quot;1&quot;&gt;&#10;        &lt;audio channels=&quot;1&quot; format=&quot;s16&quot; sampleRate=&quot;44100&quot;/&gt;&#10;      &lt;/audioTrack&gt;&#10;      &lt;audioTrack muted=&quot;false&quot; name=&quot;Audio 14&quot; resource=&quot;363011d6&quot; slideId=&quot;{E5B445E9-A599-442F-8F22-7A4BD22FFBD9}&quot; startTime=&quot;0&quot; stepIndex=&quot;0&quot; volume=&quot;1&quot;&gt;&#10;        &lt;audio channels=&quot;1&quot; format=&quot;s16&quot; sampleRate=&quot;44100&quot;/&gt;&#10;      &lt;/audioTrack&gt;&#10;      &lt;audioTrack muted=&quot;false&quot; name=&quot;TELPAS Alt Reading_Slide 7_2&quot; resource=&quot;b3c5261c&quot; slideId=&quot;{A66453EA-BD0D-42AF-A4F4-E32304E0B0A6}&quot; startTime=&quot;0&quot; stepIndex=&quot;0&quot; volume=&quot;1&quot;&gt;&#10;        &lt;audio channels=&quot;2&quot; format=&quot;fltp&quot; sampleRate=&quot;44100&quot;/&gt;&#10;      &lt;/audioTrack&gt;&#10;    &lt;/audioTracks&gt;&#10;    &lt;videoTracks/&gt;&#10;  &lt;/narration&gt;&#10;&#10;&lt;/presentation2&gt;&#10;"/>
  <p:tag name="ISPRING_LMS_API_VERSION" val="SCORM 1.2"/>
  <p:tag name="ISPRING_ULTRA_SCORM_COURCE_TITLE" val="TELPAS Alternate Reading Domain"/>
  <p:tag name="ISPRING_ULTRA_SCORM_COURSE_ID" val="F49F2B90-66F2-440D-8664-B131CEF2EBD5"/>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Reading Domain"/>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4.572"/>
  <p:tag name="ISPRING_SLIDE_ID_2" val="{5AAE2490-8589-446B-B7D2-68B77DF1FF27}"/>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082EC72-C868-4F38-963F-4C3EFE0294DC}"/>
  <p:tag name="GENSWF_ADVANCE_TIME" val="19.681"/>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282"/>
  <p:tag name="ISPRING_SLIDE_ID_2" val="{934D03C2-C4E4-4588-91F9-1E1D002A4972}"/>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24"/>
  <p:tag name="ISPRING_SLIDE_ID_2" val="{B57536CB-B9C0-4DF5-85BC-BB040F05A530}"/>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10"/>
  <p:tag name="ISPRING_SLIDE_ID_2" val="{5878CBDF-51FB-4A07-9466-3AC33C2E2EDA}"/>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10"/>
  <p:tag name="ISPRING_SLIDE_ID_2" val="{CC123D52-69F3-42C4-AC74-1AA96E72DD14}"/>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10"/>
  <p:tag name="ISPRING_SLIDE_ID_2" val="{3757C8FA-D468-4796-81E7-B9EAB14CF9E6}"/>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66"/>
  <p:tag name="ISPRING_SLIDE_ID_2" val="{A43857F4-1D2A-422F-9B03-B4281F300932}"/>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24"/>
  <p:tag name="ISPRING_SLIDE_ID_2" val="{DB526CF5-D8B6-4BB5-A852-5AF40956CFDC}"/>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66"/>
  <p:tag name="ISPRING_SLIDE_ID_2" val="{A69A73F2-D54D-4E74-92B3-E259C49D03CA}"/>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7.167"/>
  <p:tag name="ISPRING_SLIDE_ID_2" val="{BF086506-571F-49F1-9AC3-EDE57A37DC2B}"/>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872"/>
  <p:tag name="ISPRING_SLIDE_ID_2" val="{E7ABB1E6-8F84-4E8E-8741-B130D902729E}"/>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4.743"/>
  <p:tag name="ISPRING_SLIDE_ID_2" val="{68308FF1-CE24-4435-9310-6859F81625B3}"/>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24"/>
  <p:tag name="ISPRING_SLIDE_ID_2" val="{FF8D21D3-DDF6-482F-A40F-64DE4A14CF30}"/>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57"/>
  <p:tag name="ISPRING_SLIDE_ID_2" val="{D88E5455-F919-4468-B260-B97523C7CF53}"/>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216"/>
  <p:tag name="ISPRING_SLIDE_ID_2" val="{E5B445E9-A599-442F-8F22-7A4BD22FFBD9}"/>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0&lt;/action&gt;&lt;/prevAction&gt;&lt;lock&gt;0&lt;/lock&gt;&lt;/BranchingProperties&gt;&#10;"/>
  <p:tag name="ISPRING_CUSTOM_TIMING_USED" val="1"/>
  <p:tag name="GENSWF_ADVANCE_TIME" val="53.569"/>
  <p:tag name="ISPRING_SLIDE_ID_2" val="{03E1557F-8BA9-4287-9104-BF429C927F8A}"/>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6.014"/>
  <p:tag name="ISPRING_SLIDE_ID_2" val="{B1AB732A-CA76-49A3-8766-F99625E99FF7}"/>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2.323"/>
  <p:tag name="ISPRING_SLIDE_ID_2" val="{E9359DA2-8D23-450B-93A0-D5DC77FF14D8}"/>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504"/>
  <p:tag name="ISPRING_SLIDE_ID_2" val="{F1DEC6C4-4B50-4FB3-ACDD-B1A0834FDFA5}"/>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953"/>
  <p:tag name="ISPRING_SLIDE_ID_2" val="{9537DCDF-B3E2-47E1-96BC-6A5B826A8464}"/>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6.720"/>
  <p:tag name="ISPRING_SLIDE_ID_2" val="{5FE812E4-9A02-4A22-9DA8-CA6D26CBAC90}"/>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385"/>
  <p:tag name="ISPRING_SLIDE_ID_2" val="{E27EECF6-9D89-4629-9F4D-F3A7340F1F21}"/>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56487746-BC1C-4492-8FC9-D99A3F4A6D10}"/>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C43D6A47-3BE0-45C3-B6E8-476C363D8527}"/>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8.585"/>
  <p:tag name="ISPRING_SLIDE_ID_2" val="{163146D8-5B77-4DB7-96F5-BE2D5D6ED0D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4.483"/>
  <p:tag name="ISPRING_SLIDE_ID_2" val="{174C8180-EFFA-4B08-B4A2-E7C0D2412642}"/>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6.294"/>
  <p:tag name="ISPRING_SLIDE_ID_2" val="{5CEEFD3F-384B-46C2-8B21-781BD5D69754}"/>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733"/>
  <p:tag name="ISPRING_SLIDE_ID_2" val="{26E03160-22A0-4304-8823-50E76182A168}"/>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66453EA-BD0D-42AF-A4F4-E32304E0B0A6}"/>
  <p:tag name="GENSWF_ADVANCE_TIME" val="50.156"/>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109"/>
  <p:tag name="ISPRING_SLIDE_ID_2" val="{61515695-8C69-49CB-BC4F-E466C6C0BA5D}"/>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83154B-6276-430F-85E3-E40BB06615DE}">
  <ds:schemaRefs>
    <ds:schemaRef ds:uri="http://schemas.microsoft.com/sharepoint/v3/contenttype/forms"/>
  </ds:schemaRefs>
</ds:datastoreItem>
</file>

<file path=customXml/itemProps2.xml><?xml version="1.0" encoding="utf-8"?>
<ds:datastoreItem xmlns:ds="http://schemas.openxmlformats.org/officeDocument/2006/customXml" ds:itemID="{AA73603D-312C-4F5E-B48A-EACFEC4B7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9a606-394f-4645-b323-fcb10b24d1aa"/>
    <ds:schemaRef ds:uri="53af226d-ba0a-4b77-ace2-7e16defb8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AFF729-98DE-4252-B824-6F0E6A725346}">
  <ds:schemaRefs>
    <ds:schemaRef ds:uri="http://purl.org/dc/elements/1.1/"/>
    <ds:schemaRef ds:uri="http://schemas.microsoft.com/office/2006/metadata/properties"/>
    <ds:schemaRef ds:uri="53af226d-ba0a-4b77-ace2-7e16defb8490"/>
    <ds:schemaRef ds:uri="http://purl.org/dc/terms/"/>
    <ds:schemaRef ds:uri="http://schemas.openxmlformats.org/package/2006/metadata/core-properties"/>
    <ds:schemaRef ds:uri="http://schemas.microsoft.com/office/2006/documentManagement/types"/>
    <ds:schemaRef ds:uri="ae29a606-394f-4645-b323-fcb10b24d1aa"/>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16438</TotalTime>
  <Words>4758</Words>
  <Application>Microsoft Office PowerPoint</Application>
  <PresentationFormat>Widescreen</PresentationFormat>
  <Paragraphs>346</Paragraphs>
  <Slides>31</Slides>
  <Notes>31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Arial</vt:lpstr>
      <vt:lpstr>Calibri</vt:lpstr>
      <vt:lpstr>Calibri (Body)</vt:lpstr>
      <vt:lpstr>Calibri Light</vt:lpstr>
      <vt:lpstr>Corbel</vt:lpstr>
      <vt:lpstr>Open Sans</vt:lpstr>
      <vt:lpstr>Open Sans (Headings)</vt:lpstr>
      <vt:lpstr>Open Sans Light</vt:lpstr>
      <vt:lpstr>Open Sans Semibold</vt:lpstr>
      <vt:lpstr>Open Sans Semibold</vt:lpstr>
      <vt:lpstr>Wingdings</vt:lpstr>
      <vt:lpstr>Main Title Slides</vt:lpstr>
      <vt:lpstr>Section Titles</vt:lpstr>
      <vt:lpstr>TEA Main Slide</vt:lpstr>
      <vt:lpstr>TEA Opener - Blank</vt:lpstr>
      <vt:lpstr>TELPAS Alternate Reading Domain</vt:lpstr>
      <vt:lpstr>Purpose of this TELPAS Alternate Training</vt:lpstr>
      <vt:lpstr>Alternate Proficiency Level Descriptors</vt:lpstr>
      <vt:lpstr>Alternate Proficiency Level Descriptors: Reading</vt:lpstr>
      <vt:lpstr>What are Observable Behaviors?</vt:lpstr>
      <vt:lpstr>Observable Behaviors and the Glossary</vt:lpstr>
      <vt:lpstr>Observable Behaviors with Classroom Examples</vt:lpstr>
      <vt:lpstr>Using the Classroom Examples</vt:lpstr>
      <vt:lpstr>Observable Behavior R1. Understanding Letter-Sound Relationships with Classroom Examples</vt:lpstr>
      <vt:lpstr>Observable Behavior R2. Decoding with Classroom Examples</vt:lpstr>
      <vt:lpstr>Observable Behavior R3. Developing Sight Vocabulary with Classroom Examples</vt:lpstr>
      <vt:lpstr>Observable Behavior R4. Understanding Environmental Print with Classroom Examples</vt:lpstr>
      <vt:lpstr>Observable Behavior R5. Visual and Textual Supports with Classroom Examples</vt:lpstr>
      <vt:lpstr>Observable Behavior R6. Participating in Shared Reading with Classroom Examples</vt:lpstr>
      <vt:lpstr>Observable Behavior R7. Understanding Ideas/ Details in Graphic Sources with Classroom Examples</vt:lpstr>
      <vt:lpstr>Observable Behavior R8. Identifying the Main Idea/Details with Classroom Examples</vt:lpstr>
      <vt:lpstr>Observable Behavior R9. Making Predictions  with Classroom Examples</vt:lpstr>
      <vt:lpstr>Observable Behavior R10. Making Connections between Ideas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vt:lpstr>
      <vt:lpstr>Example of Rating a Student “On the Border”: Milo </vt:lpstr>
      <vt:lpstr>Example of Rating a Student “On the Border”: Bella</vt:lpstr>
      <vt:lpstr>Alternate Response Modes</vt:lpstr>
      <vt:lpstr>Allowable Response Modes for the Reading Domain</vt:lpstr>
      <vt:lpstr>Prompting Versus Leading </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Reading Domain</dc:title>
  <dc:creator>Ponti, Tony</dc:creator>
  <cp:lastModifiedBy>Cavazos, Esmeralda</cp:lastModifiedBy>
  <cp:revision>331</cp:revision>
  <cp:lastPrinted>2018-11-28T22:20:10Z</cp:lastPrinted>
  <dcterms:created xsi:type="dcterms:W3CDTF">2018-06-13T19:57:15Z</dcterms:created>
  <dcterms:modified xsi:type="dcterms:W3CDTF">2023-11-13T01:52:51Z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